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2" r:id="rId4"/>
    <p:sldId id="257" r:id="rId5"/>
    <p:sldId id="273" r:id="rId6"/>
    <p:sldId id="258" r:id="rId7"/>
    <p:sldId id="259" r:id="rId8"/>
    <p:sldId id="260" r:id="rId9"/>
    <p:sldId id="265" r:id="rId10"/>
    <p:sldId id="267" r:id="rId11"/>
    <p:sldId id="261" r:id="rId12"/>
    <p:sldId id="263" r:id="rId13"/>
    <p:sldId id="266" r:id="rId14"/>
    <p:sldId id="264" r:id="rId15"/>
    <p:sldId id="262" r:id="rId16"/>
    <p:sldId id="274" r:id="rId17"/>
    <p:sldId id="275" r:id="rId18"/>
    <p:sldId id="270" r:id="rId19"/>
    <p:sldId id="277" r:id="rId20"/>
    <p:sldId id="278" r:id="rId21"/>
    <p:sldId id="279" r:id="rId22"/>
    <p:sldId id="280" r:id="rId23"/>
    <p:sldId id="281" r:id="rId24"/>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660"/>
  </p:normalViewPr>
  <p:slideViewPr>
    <p:cSldViewPr snapToGrid="0">
      <p:cViewPr varScale="1">
        <p:scale>
          <a:sx n="77" d="100"/>
          <a:sy n="77" d="100"/>
        </p:scale>
        <p:origin x="192" y="7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1C3BE-F183-4236-974F-D1BED90B12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F7E3F025-65C1-4101-843B-F6E03D8004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12DF393B-B211-4ACB-8067-46389A144AAA}"/>
              </a:ext>
            </a:extLst>
          </p:cNvPr>
          <p:cNvSpPr>
            <a:spLocks noGrp="1"/>
          </p:cNvSpPr>
          <p:nvPr>
            <p:ph type="dt" sz="half" idx="10"/>
          </p:nvPr>
        </p:nvSpPr>
        <p:spPr/>
        <p:txBody>
          <a:bodyPr/>
          <a:lstStyle/>
          <a:p>
            <a:fld id="{CAE666D0-255C-4B45-B005-346399BB1120}" type="datetimeFigureOut">
              <a:rPr lang="x-none" smtClean="0"/>
              <a:t>11/01/2022</a:t>
            </a:fld>
            <a:endParaRPr lang="x-none" dirty="0"/>
          </a:p>
        </p:txBody>
      </p:sp>
      <p:sp>
        <p:nvSpPr>
          <p:cNvPr id="5" name="Footer Placeholder 4">
            <a:extLst>
              <a:ext uri="{FF2B5EF4-FFF2-40B4-BE49-F238E27FC236}">
                <a16:creationId xmlns:a16="http://schemas.microsoft.com/office/drawing/2014/main" id="{1D64E942-54A4-4E36-81A2-555199E29064}"/>
              </a:ext>
            </a:extLst>
          </p:cNvPr>
          <p:cNvSpPr>
            <a:spLocks noGrp="1"/>
          </p:cNvSpPr>
          <p:nvPr>
            <p:ph type="ftr" sz="quarter" idx="11"/>
          </p:nvPr>
        </p:nvSpPr>
        <p:spPr/>
        <p:txBody>
          <a:bodyPr/>
          <a:lstStyle/>
          <a:p>
            <a:endParaRPr lang="x-none" dirty="0"/>
          </a:p>
        </p:txBody>
      </p:sp>
      <p:sp>
        <p:nvSpPr>
          <p:cNvPr id="6" name="Slide Number Placeholder 5">
            <a:extLst>
              <a:ext uri="{FF2B5EF4-FFF2-40B4-BE49-F238E27FC236}">
                <a16:creationId xmlns:a16="http://schemas.microsoft.com/office/drawing/2014/main" id="{29C4E951-CC82-42F8-A3D8-B204037251DA}"/>
              </a:ext>
            </a:extLst>
          </p:cNvPr>
          <p:cNvSpPr>
            <a:spLocks noGrp="1"/>
          </p:cNvSpPr>
          <p:nvPr>
            <p:ph type="sldNum" sz="quarter" idx="12"/>
          </p:nvPr>
        </p:nvSpPr>
        <p:spPr/>
        <p:txBody>
          <a:bodyPr/>
          <a:lstStyle/>
          <a:p>
            <a:fld id="{0B07B3CC-84CE-4F87-9DD5-A8D85B47C767}" type="slidenum">
              <a:rPr lang="x-none" smtClean="0"/>
              <a:t>‹N°›</a:t>
            </a:fld>
            <a:endParaRPr lang="x-none" dirty="0"/>
          </a:p>
        </p:txBody>
      </p:sp>
    </p:spTree>
    <p:extLst>
      <p:ext uri="{BB962C8B-B14F-4D97-AF65-F5344CB8AC3E}">
        <p14:creationId xmlns:p14="http://schemas.microsoft.com/office/powerpoint/2010/main" val="3794553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D396D-6AD4-44F3-BE00-62E794002DAC}"/>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1CEABA5A-39ED-46E8-813B-B254B286AD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C7E08B55-254D-49E9-98F9-05262C51F0D2}"/>
              </a:ext>
            </a:extLst>
          </p:cNvPr>
          <p:cNvSpPr>
            <a:spLocks noGrp="1"/>
          </p:cNvSpPr>
          <p:nvPr>
            <p:ph type="dt" sz="half" idx="10"/>
          </p:nvPr>
        </p:nvSpPr>
        <p:spPr/>
        <p:txBody>
          <a:bodyPr/>
          <a:lstStyle/>
          <a:p>
            <a:fld id="{CAE666D0-255C-4B45-B005-346399BB1120}" type="datetimeFigureOut">
              <a:rPr lang="x-none" smtClean="0"/>
              <a:t>11/01/2022</a:t>
            </a:fld>
            <a:endParaRPr lang="x-none" dirty="0"/>
          </a:p>
        </p:txBody>
      </p:sp>
      <p:sp>
        <p:nvSpPr>
          <p:cNvPr id="5" name="Footer Placeholder 4">
            <a:extLst>
              <a:ext uri="{FF2B5EF4-FFF2-40B4-BE49-F238E27FC236}">
                <a16:creationId xmlns:a16="http://schemas.microsoft.com/office/drawing/2014/main" id="{138A96BB-DD0C-4783-8BA5-0625659CF925}"/>
              </a:ext>
            </a:extLst>
          </p:cNvPr>
          <p:cNvSpPr>
            <a:spLocks noGrp="1"/>
          </p:cNvSpPr>
          <p:nvPr>
            <p:ph type="ftr" sz="quarter" idx="11"/>
          </p:nvPr>
        </p:nvSpPr>
        <p:spPr/>
        <p:txBody>
          <a:bodyPr/>
          <a:lstStyle/>
          <a:p>
            <a:endParaRPr lang="x-none" dirty="0"/>
          </a:p>
        </p:txBody>
      </p:sp>
      <p:sp>
        <p:nvSpPr>
          <p:cNvPr id="6" name="Slide Number Placeholder 5">
            <a:extLst>
              <a:ext uri="{FF2B5EF4-FFF2-40B4-BE49-F238E27FC236}">
                <a16:creationId xmlns:a16="http://schemas.microsoft.com/office/drawing/2014/main" id="{51439731-C71C-49A3-A5CE-A5676341C37F}"/>
              </a:ext>
            </a:extLst>
          </p:cNvPr>
          <p:cNvSpPr>
            <a:spLocks noGrp="1"/>
          </p:cNvSpPr>
          <p:nvPr>
            <p:ph type="sldNum" sz="quarter" idx="12"/>
          </p:nvPr>
        </p:nvSpPr>
        <p:spPr/>
        <p:txBody>
          <a:bodyPr/>
          <a:lstStyle/>
          <a:p>
            <a:fld id="{0B07B3CC-84CE-4F87-9DD5-A8D85B47C767}" type="slidenum">
              <a:rPr lang="x-none" smtClean="0"/>
              <a:t>‹N°›</a:t>
            </a:fld>
            <a:endParaRPr lang="x-none" dirty="0"/>
          </a:p>
        </p:txBody>
      </p:sp>
    </p:spTree>
    <p:extLst>
      <p:ext uri="{BB962C8B-B14F-4D97-AF65-F5344CB8AC3E}">
        <p14:creationId xmlns:p14="http://schemas.microsoft.com/office/powerpoint/2010/main" val="3343298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BB77DA-6586-4D7F-BA51-63BD88F505C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F3F6E4DF-A4E3-4AFB-962E-EA68CD10D8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69720067-80E5-4536-A69B-EB000CB72327}"/>
              </a:ext>
            </a:extLst>
          </p:cNvPr>
          <p:cNvSpPr>
            <a:spLocks noGrp="1"/>
          </p:cNvSpPr>
          <p:nvPr>
            <p:ph type="dt" sz="half" idx="10"/>
          </p:nvPr>
        </p:nvSpPr>
        <p:spPr/>
        <p:txBody>
          <a:bodyPr/>
          <a:lstStyle/>
          <a:p>
            <a:fld id="{CAE666D0-255C-4B45-B005-346399BB1120}" type="datetimeFigureOut">
              <a:rPr lang="x-none" smtClean="0"/>
              <a:t>11/01/2022</a:t>
            </a:fld>
            <a:endParaRPr lang="x-none" dirty="0"/>
          </a:p>
        </p:txBody>
      </p:sp>
      <p:sp>
        <p:nvSpPr>
          <p:cNvPr id="5" name="Footer Placeholder 4">
            <a:extLst>
              <a:ext uri="{FF2B5EF4-FFF2-40B4-BE49-F238E27FC236}">
                <a16:creationId xmlns:a16="http://schemas.microsoft.com/office/drawing/2014/main" id="{71E45209-55E0-4515-8951-43ED4A0DC087}"/>
              </a:ext>
            </a:extLst>
          </p:cNvPr>
          <p:cNvSpPr>
            <a:spLocks noGrp="1"/>
          </p:cNvSpPr>
          <p:nvPr>
            <p:ph type="ftr" sz="quarter" idx="11"/>
          </p:nvPr>
        </p:nvSpPr>
        <p:spPr/>
        <p:txBody>
          <a:bodyPr/>
          <a:lstStyle/>
          <a:p>
            <a:endParaRPr lang="x-none" dirty="0"/>
          </a:p>
        </p:txBody>
      </p:sp>
      <p:sp>
        <p:nvSpPr>
          <p:cNvPr id="6" name="Slide Number Placeholder 5">
            <a:extLst>
              <a:ext uri="{FF2B5EF4-FFF2-40B4-BE49-F238E27FC236}">
                <a16:creationId xmlns:a16="http://schemas.microsoft.com/office/drawing/2014/main" id="{3326A00D-19AE-42DB-978D-1EF92C9AA29C}"/>
              </a:ext>
            </a:extLst>
          </p:cNvPr>
          <p:cNvSpPr>
            <a:spLocks noGrp="1"/>
          </p:cNvSpPr>
          <p:nvPr>
            <p:ph type="sldNum" sz="quarter" idx="12"/>
          </p:nvPr>
        </p:nvSpPr>
        <p:spPr/>
        <p:txBody>
          <a:bodyPr/>
          <a:lstStyle/>
          <a:p>
            <a:fld id="{0B07B3CC-84CE-4F87-9DD5-A8D85B47C767}" type="slidenum">
              <a:rPr lang="x-none" smtClean="0"/>
              <a:t>‹N°›</a:t>
            </a:fld>
            <a:endParaRPr lang="x-none" dirty="0"/>
          </a:p>
        </p:txBody>
      </p:sp>
    </p:spTree>
    <p:extLst>
      <p:ext uri="{BB962C8B-B14F-4D97-AF65-F5344CB8AC3E}">
        <p14:creationId xmlns:p14="http://schemas.microsoft.com/office/powerpoint/2010/main" val="1173805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79E4B-CF66-48D6-9A68-22F8A5870134}"/>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8521DA21-87A2-4589-9CCD-CA07475C6F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9647D12F-4D1C-4122-8CC2-7B8B4AB18856}"/>
              </a:ext>
            </a:extLst>
          </p:cNvPr>
          <p:cNvSpPr>
            <a:spLocks noGrp="1"/>
          </p:cNvSpPr>
          <p:nvPr>
            <p:ph type="dt" sz="half" idx="10"/>
          </p:nvPr>
        </p:nvSpPr>
        <p:spPr/>
        <p:txBody>
          <a:bodyPr/>
          <a:lstStyle/>
          <a:p>
            <a:fld id="{CAE666D0-255C-4B45-B005-346399BB1120}" type="datetimeFigureOut">
              <a:rPr lang="x-none" smtClean="0"/>
              <a:t>11/01/2022</a:t>
            </a:fld>
            <a:endParaRPr lang="x-none" dirty="0"/>
          </a:p>
        </p:txBody>
      </p:sp>
      <p:sp>
        <p:nvSpPr>
          <p:cNvPr id="5" name="Footer Placeholder 4">
            <a:extLst>
              <a:ext uri="{FF2B5EF4-FFF2-40B4-BE49-F238E27FC236}">
                <a16:creationId xmlns:a16="http://schemas.microsoft.com/office/drawing/2014/main" id="{0041C7D4-AAC8-4121-9F3D-8D608F55E163}"/>
              </a:ext>
            </a:extLst>
          </p:cNvPr>
          <p:cNvSpPr>
            <a:spLocks noGrp="1"/>
          </p:cNvSpPr>
          <p:nvPr>
            <p:ph type="ftr" sz="quarter" idx="11"/>
          </p:nvPr>
        </p:nvSpPr>
        <p:spPr/>
        <p:txBody>
          <a:bodyPr/>
          <a:lstStyle/>
          <a:p>
            <a:endParaRPr lang="x-none" dirty="0"/>
          </a:p>
        </p:txBody>
      </p:sp>
      <p:sp>
        <p:nvSpPr>
          <p:cNvPr id="6" name="Slide Number Placeholder 5">
            <a:extLst>
              <a:ext uri="{FF2B5EF4-FFF2-40B4-BE49-F238E27FC236}">
                <a16:creationId xmlns:a16="http://schemas.microsoft.com/office/drawing/2014/main" id="{50A89208-DB69-4F9E-8882-6B51512D5E6E}"/>
              </a:ext>
            </a:extLst>
          </p:cNvPr>
          <p:cNvSpPr>
            <a:spLocks noGrp="1"/>
          </p:cNvSpPr>
          <p:nvPr>
            <p:ph type="sldNum" sz="quarter" idx="12"/>
          </p:nvPr>
        </p:nvSpPr>
        <p:spPr/>
        <p:txBody>
          <a:bodyPr/>
          <a:lstStyle/>
          <a:p>
            <a:fld id="{0B07B3CC-84CE-4F87-9DD5-A8D85B47C767}" type="slidenum">
              <a:rPr lang="x-none" smtClean="0"/>
              <a:t>‹N°›</a:t>
            </a:fld>
            <a:endParaRPr lang="x-none" dirty="0"/>
          </a:p>
        </p:txBody>
      </p:sp>
    </p:spTree>
    <p:extLst>
      <p:ext uri="{BB962C8B-B14F-4D97-AF65-F5344CB8AC3E}">
        <p14:creationId xmlns:p14="http://schemas.microsoft.com/office/powerpoint/2010/main" val="517027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00D7D-5443-485E-B703-DAE8DEC71A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A47B7480-B771-4B46-8A88-47E3591346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2100D9-DFF0-43F2-AD6E-437DFBC7B714}"/>
              </a:ext>
            </a:extLst>
          </p:cNvPr>
          <p:cNvSpPr>
            <a:spLocks noGrp="1"/>
          </p:cNvSpPr>
          <p:nvPr>
            <p:ph type="dt" sz="half" idx="10"/>
          </p:nvPr>
        </p:nvSpPr>
        <p:spPr/>
        <p:txBody>
          <a:bodyPr/>
          <a:lstStyle/>
          <a:p>
            <a:fld id="{CAE666D0-255C-4B45-B005-346399BB1120}" type="datetimeFigureOut">
              <a:rPr lang="x-none" smtClean="0"/>
              <a:t>11/01/2022</a:t>
            </a:fld>
            <a:endParaRPr lang="x-none" dirty="0"/>
          </a:p>
        </p:txBody>
      </p:sp>
      <p:sp>
        <p:nvSpPr>
          <p:cNvPr id="5" name="Footer Placeholder 4">
            <a:extLst>
              <a:ext uri="{FF2B5EF4-FFF2-40B4-BE49-F238E27FC236}">
                <a16:creationId xmlns:a16="http://schemas.microsoft.com/office/drawing/2014/main" id="{63E3C65A-9194-47B7-BB07-C7DF62D5E3B5}"/>
              </a:ext>
            </a:extLst>
          </p:cNvPr>
          <p:cNvSpPr>
            <a:spLocks noGrp="1"/>
          </p:cNvSpPr>
          <p:nvPr>
            <p:ph type="ftr" sz="quarter" idx="11"/>
          </p:nvPr>
        </p:nvSpPr>
        <p:spPr/>
        <p:txBody>
          <a:bodyPr/>
          <a:lstStyle/>
          <a:p>
            <a:endParaRPr lang="x-none" dirty="0"/>
          </a:p>
        </p:txBody>
      </p:sp>
      <p:sp>
        <p:nvSpPr>
          <p:cNvPr id="6" name="Slide Number Placeholder 5">
            <a:extLst>
              <a:ext uri="{FF2B5EF4-FFF2-40B4-BE49-F238E27FC236}">
                <a16:creationId xmlns:a16="http://schemas.microsoft.com/office/drawing/2014/main" id="{30B7B3C0-F2B1-480C-88C9-F969A7C8B0B8}"/>
              </a:ext>
            </a:extLst>
          </p:cNvPr>
          <p:cNvSpPr>
            <a:spLocks noGrp="1"/>
          </p:cNvSpPr>
          <p:nvPr>
            <p:ph type="sldNum" sz="quarter" idx="12"/>
          </p:nvPr>
        </p:nvSpPr>
        <p:spPr/>
        <p:txBody>
          <a:bodyPr/>
          <a:lstStyle/>
          <a:p>
            <a:fld id="{0B07B3CC-84CE-4F87-9DD5-A8D85B47C767}" type="slidenum">
              <a:rPr lang="x-none" smtClean="0"/>
              <a:t>‹N°›</a:t>
            </a:fld>
            <a:endParaRPr lang="x-none" dirty="0"/>
          </a:p>
        </p:txBody>
      </p:sp>
    </p:spTree>
    <p:extLst>
      <p:ext uri="{BB962C8B-B14F-4D97-AF65-F5344CB8AC3E}">
        <p14:creationId xmlns:p14="http://schemas.microsoft.com/office/powerpoint/2010/main" val="295768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3E753-D10F-49CF-993C-A511B6BE90D6}"/>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014DCB66-7F57-4F38-814A-1A27876AAD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48144D20-64DE-46FB-800F-2589CED7A6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9A3EF237-E0C3-401C-B241-9ADC75A5EC91}"/>
              </a:ext>
            </a:extLst>
          </p:cNvPr>
          <p:cNvSpPr>
            <a:spLocks noGrp="1"/>
          </p:cNvSpPr>
          <p:nvPr>
            <p:ph type="dt" sz="half" idx="10"/>
          </p:nvPr>
        </p:nvSpPr>
        <p:spPr/>
        <p:txBody>
          <a:bodyPr/>
          <a:lstStyle/>
          <a:p>
            <a:fld id="{CAE666D0-255C-4B45-B005-346399BB1120}" type="datetimeFigureOut">
              <a:rPr lang="x-none" smtClean="0"/>
              <a:t>11/01/2022</a:t>
            </a:fld>
            <a:endParaRPr lang="x-none" dirty="0"/>
          </a:p>
        </p:txBody>
      </p:sp>
      <p:sp>
        <p:nvSpPr>
          <p:cNvPr id="6" name="Footer Placeholder 5">
            <a:extLst>
              <a:ext uri="{FF2B5EF4-FFF2-40B4-BE49-F238E27FC236}">
                <a16:creationId xmlns:a16="http://schemas.microsoft.com/office/drawing/2014/main" id="{7560C425-ABFD-4CA7-BAA0-A07CBB12C542}"/>
              </a:ext>
            </a:extLst>
          </p:cNvPr>
          <p:cNvSpPr>
            <a:spLocks noGrp="1"/>
          </p:cNvSpPr>
          <p:nvPr>
            <p:ph type="ftr" sz="quarter" idx="11"/>
          </p:nvPr>
        </p:nvSpPr>
        <p:spPr/>
        <p:txBody>
          <a:bodyPr/>
          <a:lstStyle/>
          <a:p>
            <a:endParaRPr lang="x-none" dirty="0"/>
          </a:p>
        </p:txBody>
      </p:sp>
      <p:sp>
        <p:nvSpPr>
          <p:cNvPr id="7" name="Slide Number Placeholder 6">
            <a:extLst>
              <a:ext uri="{FF2B5EF4-FFF2-40B4-BE49-F238E27FC236}">
                <a16:creationId xmlns:a16="http://schemas.microsoft.com/office/drawing/2014/main" id="{B25140E2-ADF9-414E-A11F-E860D0ACB13C}"/>
              </a:ext>
            </a:extLst>
          </p:cNvPr>
          <p:cNvSpPr>
            <a:spLocks noGrp="1"/>
          </p:cNvSpPr>
          <p:nvPr>
            <p:ph type="sldNum" sz="quarter" idx="12"/>
          </p:nvPr>
        </p:nvSpPr>
        <p:spPr/>
        <p:txBody>
          <a:bodyPr/>
          <a:lstStyle/>
          <a:p>
            <a:fld id="{0B07B3CC-84CE-4F87-9DD5-A8D85B47C767}" type="slidenum">
              <a:rPr lang="x-none" smtClean="0"/>
              <a:t>‹N°›</a:t>
            </a:fld>
            <a:endParaRPr lang="x-none" dirty="0"/>
          </a:p>
        </p:txBody>
      </p:sp>
    </p:spTree>
    <p:extLst>
      <p:ext uri="{BB962C8B-B14F-4D97-AF65-F5344CB8AC3E}">
        <p14:creationId xmlns:p14="http://schemas.microsoft.com/office/powerpoint/2010/main" val="3321903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40CB0-6D6F-4402-A103-B32F4F12210E}"/>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F7E59243-42CE-4AFA-8585-6961BC82F0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EB7408-56F2-4EFE-B799-D1C41C9E1F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F9D08BD0-65B7-443D-BC14-46BA9A461C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6BBB17-AF82-40CB-A9AF-45AB64546D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60FAFAA0-D90F-4C10-907C-980DC2EC9831}"/>
              </a:ext>
            </a:extLst>
          </p:cNvPr>
          <p:cNvSpPr>
            <a:spLocks noGrp="1"/>
          </p:cNvSpPr>
          <p:nvPr>
            <p:ph type="dt" sz="half" idx="10"/>
          </p:nvPr>
        </p:nvSpPr>
        <p:spPr/>
        <p:txBody>
          <a:bodyPr/>
          <a:lstStyle/>
          <a:p>
            <a:fld id="{CAE666D0-255C-4B45-B005-346399BB1120}" type="datetimeFigureOut">
              <a:rPr lang="x-none" smtClean="0"/>
              <a:t>11/01/2022</a:t>
            </a:fld>
            <a:endParaRPr lang="x-none" dirty="0"/>
          </a:p>
        </p:txBody>
      </p:sp>
      <p:sp>
        <p:nvSpPr>
          <p:cNvPr id="8" name="Footer Placeholder 7">
            <a:extLst>
              <a:ext uri="{FF2B5EF4-FFF2-40B4-BE49-F238E27FC236}">
                <a16:creationId xmlns:a16="http://schemas.microsoft.com/office/drawing/2014/main" id="{325BA572-5815-4F83-B1A2-1287F47E72D0}"/>
              </a:ext>
            </a:extLst>
          </p:cNvPr>
          <p:cNvSpPr>
            <a:spLocks noGrp="1"/>
          </p:cNvSpPr>
          <p:nvPr>
            <p:ph type="ftr" sz="quarter" idx="11"/>
          </p:nvPr>
        </p:nvSpPr>
        <p:spPr/>
        <p:txBody>
          <a:bodyPr/>
          <a:lstStyle/>
          <a:p>
            <a:endParaRPr lang="x-none" dirty="0"/>
          </a:p>
        </p:txBody>
      </p:sp>
      <p:sp>
        <p:nvSpPr>
          <p:cNvPr id="9" name="Slide Number Placeholder 8">
            <a:extLst>
              <a:ext uri="{FF2B5EF4-FFF2-40B4-BE49-F238E27FC236}">
                <a16:creationId xmlns:a16="http://schemas.microsoft.com/office/drawing/2014/main" id="{8E29D115-004E-45CD-A768-98758EB46F3A}"/>
              </a:ext>
            </a:extLst>
          </p:cNvPr>
          <p:cNvSpPr>
            <a:spLocks noGrp="1"/>
          </p:cNvSpPr>
          <p:nvPr>
            <p:ph type="sldNum" sz="quarter" idx="12"/>
          </p:nvPr>
        </p:nvSpPr>
        <p:spPr/>
        <p:txBody>
          <a:bodyPr/>
          <a:lstStyle/>
          <a:p>
            <a:fld id="{0B07B3CC-84CE-4F87-9DD5-A8D85B47C767}" type="slidenum">
              <a:rPr lang="x-none" smtClean="0"/>
              <a:t>‹N°›</a:t>
            </a:fld>
            <a:endParaRPr lang="x-none" dirty="0"/>
          </a:p>
        </p:txBody>
      </p:sp>
    </p:spTree>
    <p:extLst>
      <p:ext uri="{BB962C8B-B14F-4D97-AF65-F5344CB8AC3E}">
        <p14:creationId xmlns:p14="http://schemas.microsoft.com/office/powerpoint/2010/main" val="3486490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69D19-3478-4783-AE7F-F92B33074AD0}"/>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56A00671-4A11-410C-AEDF-B254434140BD}"/>
              </a:ext>
            </a:extLst>
          </p:cNvPr>
          <p:cNvSpPr>
            <a:spLocks noGrp="1"/>
          </p:cNvSpPr>
          <p:nvPr>
            <p:ph type="dt" sz="half" idx="10"/>
          </p:nvPr>
        </p:nvSpPr>
        <p:spPr/>
        <p:txBody>
          <a:bodyPr/>
          <a:lstStyle/>
          <a:p>
            <a:fld id="{CAE666D0-255C-4B45-B005-346399BB1120}" type="datetimeFigureOut">
              <a:rPr lang="x-none" smtClean="0"/>
              <a:t>11/01/2022</a:t>
            </a:fld>
            <a:endParaRPr lang="x-none" dirty="0"/>
          </a:p>
        </p:txBody>
      </p:sp>
      <p:sp>
        <p:nvSpPr>
          <p:cNvPr id="4" name="Footer Placeholder 3">
            <a:extLst>
              <a:ext uri="{FF2B5EF4-FFF2-40B4-BE49-F238E27FC236}">
                <a16:creationId xmlns:a16="http://schemas.microsoft.com/office/drawing/2014/main" id="{E707A6E2-DB76-438C-9404-8C1C29A1D98D}"/>
              </a:ext>
            </a:extLst>
          </p:cNvPr>
          <p:cNvSpPr>
            <a:spLocks noGrp="1"/>
          </p:cNvSpPr>
          <p:nvPr>
            <p:ph type="ftr" sz="quarter" idx="11"/>
          </p:nvPr>
        </p:nvSpPr>
        <p:spPr/>
        <p:txBody>
          <a:bodyPr/>
          <a:lstStyle/>
          <a:p>
            <a:endParaRPr lang="x-none" dirty="0"/>
          </a:p>
        </p:txBody>
      </p:sp>
      <p:sp>
        <p:nvSpPr>
          <p:cNvPr id="5" name="Slide Number Placeholder 4">
            <a:extLst>
              <a:ext uri="{FF2B5EF4-FFF2-40B4-BE49-F238E27FC236}">
                <a16:creationId xmlns:a16="http://schemas.microsoft.com/office/drawing/2014/main" id="{C4AD9D60-C2EB-43FA-9662-B4D2E03DDE43}"/>
              </a:ext>
            </a:extLst>
          </p:cNvPr>
          <p:cNvSpPr>
            <a:spLocks noGrp="1"/>
          </p:cNvSpPr>
          <p:nvPr>
            <p:ph type="sldNum" sz="quarter" idx="12"/>
          </p:nvPr>
        </p:nvSpPr>
        <p:spPr/>
        <p:txBody>
          <a:bodyPr/>
          <a:lstStyle/>
          <a:p>
            <a:fld id="{0B07B3CC-84CE-4F87-9DD5-A8D85B47C767}" type="slidenum">
              <a:rPr lang="x-none" smtClean="0"/>
              <a:t>‹N°›</a:t>
            </a:fld>
            <a:endParaRPr lang="x-none" dirty="0"/>
          </a:p>
        </p:txBody>
      </p:sp>
    </p:spTree>
    <p:extLst>
      <p:ext uri="{BB962C8B-B14F-4D97-AF65-F5344CB8AC3E}">
        <p14:creationId xmlns:p14="http://schemas.microsoft.com/office/powerpoint/2010/main" val="4276916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DA824C-C28C-4D41-ACF8-6EF2270B6FCD}"/>
              </a:ext>
            </a:extLst>
          </p:cNvPr>
          <p:cNvSpPr>
            <a:spLocks noGrp="1"/>
          </p:cNvSpPr>
          <p:nvPr>
            <p:ph type="dt" sz="half" idx="10"/>
          </p:nvPr>
        </p:nvSpPr>
        <p:spPr/>
        <p:txBody>
          <a:bodyPr/>
          <a:lstStyle/>
          <a:p>
            <a:fld id="{CAE666D0-255C-4B45-B005-346399BB1120}" type="datetimeFigureOut">
              <a:rPr lang="x-none" smtClean="0"/>
              <a:t>11/01/2022</a:t>
            </a:fld>
            <a:endParaRPr lang="x-none" dirty="0"/>
          </a:p>
        </p:txBody>
      </p:sp>
      <p:sp>
        <p:nvSpPr>
          <p:cNvPr id="3" name="Footer Placeholder 2">
            <a:extLst>
              <a:ext uri="{FF2B5EF4-FFF2-40B4-BE49-F238E27FC236}">
                <a16:creationId xmlns:a16="http://schemas.microsoft.com/office/drawing/2014/main" id="{5DB9488E-5136-402B-BA12-DEEC4B174CBF}"/>
              </a:ext>
            </a:extLst>
          </p:cNvPr>
          <p:cNvSpPr>
            <a:spLocks noGrp="1"/>
          </p:cNvSpPr>
          <p:nvPr>
            <p:ph type="ftr" sz="quarter" idx="11"/>
          </p:nvPr>
        </p:nvSpPr>
        <p:spPr/>
        <p:txBody>
          <a:bodyPr/>
          <a:lstStyle/>
          <a:p>
            <a:endParaRPr lang="x-none" dirty="0"/>
          </a:p>
        </p:txBody>
      </p:sp>
      <p:sp>
        <p:nvSpPr>
          <p:cNvPr id="4" name="Slide Number Placeholder 3">
            <a:extLst>
              <a:ext uri="{FF2B5EF4-FFF2-40B4-BE49-F238E27FC236}">
                <a16:creationId xmlns:a16="http://schemas.microsoft.com/office/drawing/2014/main" id="{79C33A62-BA7C-4116-B2CC-C0541AD5F2C6}"/>
              </a:ext>
            </a:extLst>
          </p:cNvPr>
          <p:cNvSpPr>
            <a:spLocks noGrp="1"/>
          </p:cNvSpPr>
          <p:nvPr>
            <p:ph type="sldNum" sz="quarter" idx="12"/>
          </p:nvPr>
        </p:nvSpPr>
        <p:spPr/>
        <p:txBody>
          <a:bodyPr/>
          <a:lstStyle/>
          <a:p>
            <a:fld id="{0B07B3CC-84CE-4F87-9DD5-A8D85B47C767}" type="slidenum">
              <a:rPr lang="x-none" smtClean="0"/>
              <a:t>‹N°›</a:t>
            </a:fld>
            <a:endParaRPr lang="x-none" dirty="0"/>
          </a:p>
        </p:txBody>
      </p:sp>
    </p:spTree>
    <p:extLst>
      <p:ext uri="{BB962C8B-B14F-4D97-AF65-F5344CB8AC3E}">
        <p14:creationId xmlns:p14="http://schemas.microsoft.com/office/powerpoint/2010/main" val="1382149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7D344-1D07-4352-A5CD-00203955E4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009EB9A7-42BB-4B20-A04B-7DD876DB7E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B70A3D51-7EAE-4986-BBF6-F2F496AFD4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5BD164-E55A-401C-933D-8DA719C79C11}"/>
              </a:ext>
            </a:extLst>
          </p:cNvPr>
          <p:cNvSpPr>
            <a:spLocks noGrp="1"/>
          </p:cNvSpPr>
          <p:nvPr>
            <p:ph type="dt" sz="half" idx="10"/>
          </p:nvPr>
        </p:nvSpPr>
        <p:spPr/>
        <p:txBody>
          <a:bodyPr/>
          <a:lstStyle/>
          <a:p>
            <a:fld id="{CAE666D0-255C-4B45-B005-346399BB1120}" type="datetimeFigureOut">
              <a:rPr lang="x-none" smtClean="0"/>
              <a:t>11/01/2022</a:t>
            </a:fld>
            <a:endParaRPr lang="x-none" dirty="0"/>
          </a:p>
        </p:txBody>
      </p:sp>
      <p:sp>
        <p:nvSpPr>
          <p:cNvPr id="6" name="Footer Placeholder 5">
            <a:extLst>
              <a:ext uri="{FF2B5EF4-FFF2-40B4-BE49-F238E27FC236}">
                <a16:creationId xmlns:a16="http://schemas.microsoft.com/office/drawing/2014/main" id="{B24653B8-0E9C-4F76-82A6-9E3AB976D870}"/>
              </a:ext>
            </a:extLst>
          </p:cNvPr>
          <p:cNvSpPr>
            <a:spLocks noGrp="1"/>
          </p:cNvSpPr>
          <p:nvPr>
            <p:ph type="ftr" sz="quarter" idx="11"/>
          </p:nvPr>
        </p:nvSpPr>
        <p:spPr/>
        <p:txBody>
          <a:bodyPr/>
          <a:lstStyle/>
          <a:p>
            <a:endParaRPr lang="x-none" dirty="0"/>
          </a:p>
        </p:txBody>
      </p:sp>
      <p:sp>
        <p:nvSpPr>
          <p:cNvPr id="7" name="Slide Number Placeholder 6">
            <a:extLst>
              <a:ext uri="{FF2B5EF4-FFF2-40B4-BE49-F238E27FC236}">
                <a16:creationId xmlns:a16="http://schemas.microsoft.com/office/drawing/2014/main" id="{7658562B-B5A8-4F6A-85F6-2F33265FA403}"/>
              </a:ext>
            </a:extLst>
          </p:cNvPr>
          <p:cNvSpPr>
            <a:spLocks noGrp="1"/>
          </p:cNvSpPr>
          <p:nvPr>
            <p:ph type="sldNum" sz="quarter" idx="12"/>
          </p:nvPr>
        </p:nvSpPr>
        <p:spPr/>
        <p:txBody>
          <a:bodyPr/>
          <a:lstStyle/>
          <a:p>
            <a:fld id="{0B07B3CC-84CE-4F87-9DD5-A8D85B47C767}" type="slidenum">
              <a:rPr lang="x-none" smtClean="0"/>
              <a:t>‹N°›</a:t>
            </a:fld>
            <a:endParaRPr lang="x-none" dirty="0"/>
          </a:p>
        </p:txBody>
      </p:sp>
    </p:spTree>
    <p:extLst>
      <p:ext uri="{BB962C8B-B14F-4D97-AF65-F5344CB8AC3E}">
        <p14:creationId xmlns:p14="http://schemas.microsoft.com/office/powerpoint/2010/main" val="27898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8EDA9-D9AE-44DF-911B-26E395E3AC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46F17168-1200-4727-82E8-A39781D862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dirty="0"/>
          </a:p>
        </p:txBody>
      </p:sp>
      <p:sp>
        <p:nvSpPr>
          <p:cNvPr id="4" name="Text Placeholder 3">
            <a:extLst>
              <a:ext uri="{FF2B5EF4-FFF2-40B4-BE49-F238E27FC236}">
                <a16:creationId xmlns:a16="http://schemas.microsoft.com/office/drawing/2014/main" id="{ACC66A34-9847-4CEB-8E0C-6026F8CE23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A2C075-25A4-45AF-A426-93462CAB482B}"/>
              </a:ext>
            </a:extLst>
          </p:cNvPr>
          <p:cNvSpPr>
            <a:spLocks noGrp="1"/>
          </p:cNvSpPr>
          <p:nvPr>
            <p:ph type="dt" sz="half" idx="10"/>
          </p:nvPr>
        </p:nvSpPr>
        <p:spPr/>
        <p:txBody>
          <a:bodyPr/>
          <a:lstStyle/>
          <a:p>
            <a:fld id="{CAE666D0-255C-4B45-B005-346399BB1120}" type="datetimeFigureOut">
              <a:rPr lang="x-none" smtClean="0"/>
              <a:t>11/01/2022</a:t>
            </a:fld>
            <a:endParaRPr lang="x-none" dirty="0"/>
          </a:p>
        </p:txBody>
      </p:sp>
      <p:sp>
        <p:nvSpPr>
          <p:cNvPr id="6" name="Footer Placeholder 5">
            <a:extLst>
              <a:ext uri="{FF2B5EF4-FFF2-40B4-BE49-F238E27FC236}">
                <a16:creationId xmlns:a16="http://schemas.microsoft.com/office/drawing/2014/main" id="{418FFB44-831E-4DF0-B536-79904916A130}"/>
              </a:ext>
            </a:extLst>
          </p:cNvPr>
          <p:cNvSpPr>
            <a:spLocks noGrp="1"/>
          </p:cNvSpPr>
          <p:nvPr>
            <p:ph type="ftr" sz="quarter" idx="11"/>
          </p:nvPr>
        </p:nvSpPr>
        <p:spPr/>
        <p:txBody>
          <a:bodyPr/>
          <a:lstStyle/>
          <a:p>
            <a:endParaRPr lang="x-none" dirty="0"/>
          </a:p>
        </p:txBody>
      </p:sp>
      <p:sp>
        <p:nvSpPr>
          <p:cNvPr id="7" name="Slide Number Placeholder 6">
            <a:extLst>
              <a:ext uri="{FF2B5EF4-FFF2-40B4-BE49-F238E27FC236}">
                <a16:creationId xmlns:a16="http://schemas.microsoft.com/office/drawing/2014/main" id="{722CA518-5933-4F7E-B397-4BFFC76D4F85}"/>
              </a:ext>
            </a:extLst>
          </p:cNvPr>
          <p:cNvSpPr>
            <a:spLocks noGrp="1"/>
          </p:cNvSpPr>
          <p:nvPr>
            <p:ph type="sldNum" sz="quarter" idx="12"/>
          </p:nvPr>
        </p:nvSpPr>
        <p:spPr/>
        <p:txBody>
          <a:bodyPr/>
          <a:lstStyle/>
          <a:p>
            <a:fld id="{0B07B3CC-84CE-4F87-9DD5-A8D85B47C767}" type="slidenum">
              <a:rPr lang="x-none" smtClean="0"/>
              <a:t>‹N°›</a:t>
            </a:fld>
            <a:endParaRPr lang="x-none" dirty="0"/>
          </a:p>
        </p:txBody>
      </p:sp>
    </p:spTree>
    <p:extLst>
      <p:ext uri="{BB962C8B-B14F-4D97-AF65-F5344CB8AC3E}">
        <p14:creationId xmlns:p14="http://schemas.microsoft.com/office/powerpoint/2010/main" val="1131419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E074FF-1A76-4E24-817B-DE7BC97E7D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5354D669-12A3-43A7-8C90-BA6E223852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E847644B-5952-4296-97F0-C6CB6B238F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E666D0-255C-4B45-B005-346399BB1120}" type="datetimeFigureOut">
              <a:rPr lang="x-none" smtClean="0"/>
              <a:t>11/01/2022</a:t>
            </a:fld>
            <a:endParaRPr lang="x-none" dirty="0"/>
          </a:p>
        </p:txBody>
      </p:sp>
      <p:sp>
        <p:nvSpPr>
          <p:cNvPr id="5" name="Footer Placeholder 4">
            <a:extLst>
              <a:ext uri="{FF2B5EF4-FFF2-40B4-BE49-F238E27FC236}">
                <a16:creationId xmlns:a16="http://schemas.microsoft.com/office/drawing/2014/main" id="{A6DC088D-5634-4557-B214-E5A90D4B7D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dirty="0"/>
          </a:p>
        </p:txBody>
      </p:sp>
      <p:sp>
        <p:nvSpPr>
          <p:cNvPr id="6" name="Slide Number Placeholder 5">
            <a:extLst>
              <a:ext uri="{FF2B5EF4-FFF2-40B4-BE49-F238E27FC236}">
                <a16:creationId xmlns:a16="http://schemas.microsoft.com/office/drawing/2014/main" id="{38772E25-5C51-4981-9036-0635AB6596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07B3CC-84CE-4F87-9DD5-A8D85B47C767}" type="slidenum">
              <a:rPr lang="x-none" smtClean="0"/>
              <a:t>‹N°›</a:t>
            </a:fld>
            <a:endParaRPr lang="x-none" dirty="0"/>
          </a:p>
        </p:txBody>
      </p:sp>
    </p:spTree>
    <p:extLst>
      <p:ext uri="{BB962C8B-B14F-4D97-AF65-F5344CB8AC3E}">
        <p14:creationId xmlns:p14="http://schemas.microsoft.com/office/powerpoint/2010/main" val="3705171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www.jstor.org/stable/424167"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7D356-9C99-4A56-923C-163167078312}"/>
              </a:ext>
            </a:extLst>
          </p:cNvPr>
          <p:cNvSpPr>
            <a:spLocks noGrp="1"/>
          </p:cNvSpPr>
          <p:nvPr>
            <p:ph type="ctrTitle"/>
          </p:nvPr>
        </p:nvSpPr>
        <p:spPr/>
        <p:txBody>
          <a:bodyPr>
            <a:normAutofit/>
          </a:bodyPr>
          <a:lstStyle/>
          <a:p>
            <a:pPr>
              <a:lnSpc>
                <a:spcPct val="107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Webinar Presentation on</a:t>
            </a:r>
            <a:br>
              <a:rPr lang="x-none" sz="3200" dirty="0">
                <a:latin typeface="Calibri" panose="020F0502020204030204" pitchFamily="34" charset="0"/>
                <a:ea typeface="Calibri" panose="020F0502020204030204" pitchFamily="34" charset="0"/>
                <a:cs typeface="Times New Roman" panose="02020603050405020304" pitchFamily="18" charset="0"/>
              </a:rPr>
            </a:br>
            <a:r>
              <a:rPr lang="x-none" sz="3200" dirty="0">
                <a:latin typeface="Calibri" panose="020F0502020204030204" pitchFamily="34" charset="0"/>
                <a:ea typeface="Calibri" panose="020F0502020204030204" pitchFamily="34" charset="0"/>
                <a:cs typeface="Times New Roman" panose="02020603050405020304" pitchFamily="18" charset="0"/>
              </a:rPr>
              <a:t>Peace Studies for Sustainable Development in Africa</a:t>
            </a:r>
            <a:br>
              <a:rPr lang="x-none" sz="3200" dirty="0">
                <a:latin typeface="Calibri" panose="020F0502020204030204" pitchFamily="34" charset="0"/>
                <a:ea typeface="Calibri" panose="020F0502020204030204" pitchFamily="34" charset="0"/>
                <a:cs typeface="Times New Roman" panose="02020603050405020304" pitchFamily="18" charset="0"/>
              </a:rPr>
            </a:br>
            <a:r>
              <a:rPr lang="en-US" sz="3200" dirty="0">
                <a:latin typeface="Calibri" panose="020F0502020204030204" pitchFamily="34" charset="0"/>
                <a:ea typeface="Calibri" panose="020F0502020204030204" pitchFamily="34" charset="0"/>
                <a:cs typeface="Times New Roman" panose="02020603050405020304" pitchFamily="18" charset="0"/>
              </a:rPr>
              <a:t>22</a:t>
            </a:r>
            <a:r>
              <a:rPr lang="en-US" sz="3200" baseline="30000" dirty="0">
                <a:latin typeface="Calibri" panose="020F0502020204030204" pitchFamily="34" charset="0"/>
                <a:ea typeface="Calibri" panose="020F0502020204030204" pitchFamily="34" charset="0"/>
                <a:cs typeface="Times New Roman" panose="02020603050405020304" pitchFamily="18" charset="0"/>
              </a:rPr>
              <a:t>nd</a:t>
            </a:r>
            <a:r>
              <a:rPr lang="en-US" sz="3200" dirty="0">
                <a:latin typeface="Calibri" panose="020F0502020204030204" pitchFamily="34" charset="0"/>
                <a:ea typeface="Calibri" panose="020F0502020204030204" pitchFamily="34" charset="0"/>
                <a:cs typeface="Times New Roman" panose="02020603050405020304" pitchFamily="18" charset="0"/>
              </a:rPr>
              <a:t> December, 2021</a:t>
            </a:r>
            <a:br>
              <a:rPr lang="x-none" sz="3200" dirty="0">
                <a:latin typeface="Calibri" panose="020F0502020204030204" pitchFamily="34" charset="0"/>
                <a:ea typeface="Calibri" panose="020F0502020204030204" pitchFamily="34" charset="0"/>
                <a:cs typeface="Times New Roman" panose="02020603050405020304" pitchFamily="18" charset="0"/>
              </a:rPr>
            </a:br>
            <a:endParaRPr lang="x-none" sz="3200" dirty="0"/>
          </a:p>
        </p:txBody>
      </p:sp>
      <p:sp>
        <p:nvSpPr>
          <p:cNvPr id="3" name="Subtitle 2">
            <a:extLst>
              <a:ext uri="{FF2B5EF4-FFF2-40B4-BE49-F238E27FC236}">
                <a16:creationId xmlns:a16="http://schemas.microsoft.com/office/drawing/2014/main" id="{C1138AF1-D5EB-4F59-B2B2-14F839A0FBF2}"/>
              </a:ext>
            </a:extLst>
          </p:cNvPr>
          <p:cNvSpPr>
            <a:spLocks noGrp="1"/>
          </p:cNvSpPr>
          <p:nvPr>
            <p:ph type="subTitle" idx="1"/>
          </p:nvPr>
        </p:nvSpPr>
        <p:spPr>
          <a:xfrm>
            <a:off x="1524000" y="3602037"/>
            <a:ext cx="10068560" cy="2666683"/>
          </a:xfrm>
        </p:spPr>
        <p:txBody>
          <a:bodyPr>
            <a:normAutofit fontScale="92500" lnSpcReduction="20000"/>
          </a:bodyPr>
          <a:lstStyle/>
          <a:p>
            <a:pPr algn="ctr">
              <a:lnSpc>
                <a:spcPct val="120000"/>
              </a:lnSpc>
              <a:spcBef>
                <a:spcPts val="0"/>
              </a:spcBef>
            </a:pPr>
            <a:r>
              <a:rPr lang="x-none" sz="2400" b="1" dirty="0">
                <a:effectLst/>
                <a:latin typeface="Times New Roman" panose="02020603050405020304" pitchFamily="18" charset="0"/>
                <a:ea typeface="Calibri" panose="020F0502020204030204" pitchFamily="34" charset="0"/>
                <a:cs typeface="Times New Roman" panose="02020603050405020304" pitchFamily="18" charset="0"/>
              </a:rPr>
              <a:t>Peace and Development Research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Challenges, Boundaries, Bridges, and Opportunities for Inclusive Voicing In Research and Evaluation Outcomes</a:t>
            </a:r>
          </a:p>
          <a:p>
            <a:pPr algn="ctr">
              <a:lnSpc>
                <a:spcPct val="120000"/>
              </a:lnSpc>
              <a:spcBef>
                <a:spcPts val="0"/>
              </a:spcBef>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20000"/>
              </a:lnSpc>
              <a:spcBef>
                <a:spcPts val="0"/>
              </a:spcBef>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By</a:t>
            </a:r>
          </a:p>
          <a:p>
            <a:pPr algn="ctr">
              <a:lnSpc>
                <a:spcPct val="120000"/>
              </a:lnSpc>
              <a:spcBef>
                <a:spcPts val="0"/>
              </a:spcBef>
            </a:pPr>
            <a:endParaRPr lang="en-US" sz="2000" b="1"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20000"/>
              </a:lnSpc>
              <a:spcBef>
                <a:spcPts val="0"/>
              </a:spcBef>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Hippolyt A. S. Pul, PhD</a:t>
            </a:r>
          </a:p>
          <a:p>
            <a:pPr algn="ctr">
              <a:lnSpc>
                <a:spcPct val="120000"/>
              </a:lnSpc>
              <a:spcBef>
                <a:spcPts val="0"/>
              </a:spcBef>
            </a:pPr>
            <a:r>
              <a:rPr lang="en-US" sz="2000" b="1" dirty="0">
                <a:latin typeface="Times New Roman" panose="02020603050405020304" pitchFamily="18" charset="0"/>
                <a:ea typeface="Calibri" panose="020F0502020204030204" pitchFamily="34" charset="0"/>
                <a:cs typeface="Times New Roman" panose="02020603050405020304" pitchFamily="18" charset="0"/>
              </a:rPr>
              <a:t>Executive Leader</a:t>
            </a:r>
          </a:p>
          <a:p>
            <a:pPr algn="ctr">
              <a:lnSpc>
                <a:spcPct val="120000"/>
              </a:lnSpc>
              <a:spcBef>
                <a:spcPts val="0"/>
              </a:spcBef>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Institute for Peace and Development </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x-none" dirty="0"/>
          </a:p>
        </p:txBody>
      </p:sp>
    </p:spTree>
    <p:extLst>
      <p:ext uri="{BB962C8B-B14F-4D97-AF65-F5344CB8AC3E}">
        <p14:creationId xmlns:p14="http://schemas.microsoft.com/office/powerpoint/2010/main" val="598922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D7C18D-BA8C-41D5-8193-E49A2FBFE4C4}"/>
              </a:ext>
            </a:extLst>
          </p:cNvPr>
          <p:cNvSpPr>
            <a:spLocks noGrp="1"/>
          </p:cNvSpPr>
          <p:nvPr>
            <p:ph type="title"/>
          </p:nvPr>
        </p:nvSpPr>
        <p:spPr>
          <a:xfrm>
            <a:off x="831850" y="1709739"/>
            <a:ext cx="10515600" cy="844276"/>
          </a:xfrm>
        </p:spPr>
        <p:txBody>
          <a:bodyPr>
            <a:normAutofit/>
          </a:bodyPr>
          <a:lstStyle/>
          <a:p>
            <a:r>
              <a:rPr lang="en-US" sz="3200" dirty="0"/>
              <a:t>Conceptual Implications For Research And Evaluation Design</a:t>
            </a:r>
            <a:endParaRPr lang="x-none" sz="3200" dirty="0"/>
          </a:p>
        </p:txBody>
      </p:sp>
      <p:sp>
        <p:nvSpPr>
          <p:cNvPr id="5" name="Text Placeholder 4">
            <a:extLst>
              <a:ext uri="{FF2B5EF4-FFF2-40B4-BE49-F238E27FC236}">
                <a16:creationId xmlns:a16="http://schemas.microsoft.com/office/drawing/2014/main" id="{7DD13B8E-204A-4195-B0BA-F57F69011563}"/>
              </a:ext>
            </a:extLst>
          </p:cNvPr>
          <p:cNvSpPr>
            <a:spLocks noGrp="1"/>
          </p:cNvSpPr>
          <p:nvPr>
            <p:ph type="body" idx="1"/>
          </p:nvPr>
        </p:nvSpPr>
        <p:spPr>
          <a:xfrm>
            <a:off x="600623" y="3885270"/>
            <a:ext cx="10515600" cy="1500187"/>
          </a:xfrm>
        </p:spPr>
        <p:txBody>
          <a:bodyPr>
            <a:normAutofit lnSpcReduction="10000"/>
          </a:bodyPr>
          <a:lstStyle/>
          <a:p>
            <a:pPr algn="ctr"/>
            <a:endParaRPr lang="en-US" dirty="0"/>
          </a:p>
          <a:p>
            <a:pPr algn="ctr"/>
            <a:r>
              <a:rPr lang="en-US" sz="3600" dirty="0"/>
              <a:t>Setting the Boundaries between peace and development research</a:t>
            </a:r>
            <a:endParaRPr lang="x-none" sz="3600" dirty="0"/>
          </a:p>
        </p:txBody>
      </p:sp>
    </p:spTree>
    <p:extLst>
      <p:ext uri="{BB962C8B-B14F-4D97-AF65-F5344CB8AC3E}">
        <p14:creationId xmlns:p14="http://schemas.microsoft.com/office/powerpoint/2010/main" val="2441184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338A5-D448-4A1E-A7DF-ECFD49E29641}"/>
              </a:ext>
            </a:extLst>
          </p:cNvPr>
          <p:cNvSpPr>
            <a:spLocks noGrp="1"/>
          </p:cNvSpPr>
          <p:nvPr>
            <p:ph type="title"/>
          </p:nvPr>
        </p:nvSpPr>
        <p:spPr>
          <a:xfrm>
            <a:off x="838199" y="365126"/>
            <a:ext cx="11027977" cy="938158"/>
          </a:xfrm>
        </p:spPr>
        <p:txBody>
          <a:bodyPr/>
          <a:lstStyle/>
          <a:p>
            <a:pPr algn="ctr"/>
            <a:r>
              <a:rPr lang="en-US" b="1" dirty="0"/>
              <a:t>Implications on Research and Evaluation Design</a:t>
            </a:r>
            <a:endParaRPr lang="x-none" b="1" dirty="0"/>
          </a:p>
        </p:txBody>
      </p:sp>
      <p:sp>
        <p:nvSpPr>
          <p:cNvPr id="3" name="Content Placeholder 2">
            <a:extLst>
              <a:ext uri="{FF2B5EF4-FFF2-40B4-BE49-F238E27FC236}">
                <a16:creationId xmlns:a16="http://schemas.microsoft.com/office/drawing/2014/main" id="{D39B8EB2-4FAA-49A5-A3B0-717B675E5FBD}"/>
              </a:ext>
            </a:extLst>
          </p:cNvPr>
          <p:cNvSpPr>
            <a:spLocks noGrp="1"/>
          </p:cNvSpPr>
          <p:nvPr>
            <p:ph idx="1"/>
          </p:nvPr>
        </p:nvSpPr>
        <p:spPr>
          <a:xfrm>
            <a:off x="838201" y="1825625"/>
            <a:ext cx="7254766" cy="4667250"/>
          </a:xfrm>
        </p:spPr>
        <p:txBody>
          <a:bodyPr>
            <a:normAutofit fontScale="92500" lnSpcReduction="10000"/>
          </a:bodyPr>
          <a:lstStyle/>
          <a:p>
            <a:r>
              <a:rPr lang="en-US" dirty="0"/>
              <a:t>To what extent is there agreement on what triggered the conflicts? What would lead to resolution? What would sustain them? </a:t>
            </a:r>
            <a:endParaRPr lang="x-none" dirty="0"/>
          </a:p>
          <a:p>
            <a:endParaRPr lang="en-US" sz="1000" dirty="0"/>
          </a:p>
          <a:p>
            <a:r>
              <a:rPr lang="en-US" dirty="0"/>
              <a:t>Are the indicators  of conflict, peace, and development that researchers and evaluators track the same measures that those who lived through them would prioritize as indicators of progress, retrogression, or stagnation in their situation?</a:t>
            </a:r>
          </a:p>
          <a:p>
            <a:endParaRPr lang="en-US" sz="1000" dirty="0"/>
          </a:p>
          <a:p>
            <a:r>
              <a:rPr lang="en-US" dirty="0"/>
              <a:t>To what extent is there coincidence of perspectives between donors/sponsors, implementing partners, and members of participating communities on what counts? </a:t>
            </a:r>
          </a:p>
          <a:p>
            <a:endParaRPr lang="en-US" dirty="0"/>
          </a:p>
        </p:txBody>
      </p:sp>
      <p:sp>
        <p:nvSpPr>
          <p:cNvPr id="4" name="TextBox 3">
            <a:extLst>
              <a:ext uri="{FF2B5EF4-FFF2-40B4-BE49-F238E27FC236}">
                <a16:creationId xmlns:a16="http://schemas.microsoft.com/office/drawing/2014/main" id="{38CB0CD0-43AA-4DFB-A7B8-3F3C2D2BD9C8}"/>
              </a:ext>
            </a:extLst>
          </p:cNvPr>
          <p:cNvSpPr txBox="1"/>
          <p:nvPr/>
        </p:nvSpPr>
        <p:spPr>
          <a:xfrm>
            <a:off x="8292660" y="1825625"/>
            <a:ext cx="3573517" cy="4401205"/>
          </a:xfrm>
          <a:prstGeom prst="rect">
            <a:avLst/>
          </a:prstGeom>
          <a:solidFill>
            <a:schemeClr val="accent6">
              <a:lumMod val="40000"/>
              <a:lumOff val="60000"/>
            </a:schemeClr>
          </a:solidFill>
        </p:spPr>
        <p:txBody>
          <a:bodyPr wrap="square" rtlCol="0">
            <a:spAutoFit/>
          </a:bodyPr>
          <a:lstStyle/>
          <a:p>
            <a:r>
              <a:rPr lang="en-US" sz="2800" dirty="0"/>
              <a:t>What counts may not be countable and what is countable may not count</a:t>
            </a:r>
          </a:p>
          <a:p>
            <a:endParaRPr lang="en-US" sz="2800" dirty="0"/>
          </a:p>
          <a:p>
            <a:r>
              <a:rPr lang="en-US" sz="2800" b="1" dirty="0">
                <a:solidFill>
                  <a:srgbClr val="0066FF"/>
                </a:solidFill>
              </a:rPr>
              <a:t>Facts  and figures </a:t>
            </a:r>
            <a:r>
              <a:rPr lang="en-US" sz="2800" dirty="0"/>
              <a:t>indicate movement, but </a:t>
            </a:r>
            <a:r>
              <a:rPr lang="en-US" sz="2800" b="1" dirty="0">
                <a:solidFill>
                  <a:srgbClr val="FF0000"/>
                </a:solidFill>
              </a:rPr>
              <a:t>FEELINGS </a:t>
            </a:r>
            <a:r>
              <a:rPr lang="en-US" sz="2800" dirty="0"/>
              <a:t>decide what is peace and development</a:t>
            </a:r>
            <a:endParaRPr lang="x-none" sz="2800" dirty="0"/>
          </a:p>
        </p:txBody>
      </p:sp>
    </p:spTree>
    <p:extLst>
      <p:ext uri="{BB962C8B-B14F-4D97-AF65-F5344CB8AC3E}">
        <p14:creationId xmlns:p14="http://schemas.microsoft.com/office/powerpoint/2010/main" val="4092133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FC7EE-6917-4B3A-9199-4D0523EE048A}"/>
              </a:ext>
            </a:extLst>
          </p:cNvPr>
          <p:cNvSpPr>
            <a:spLocks noGrp="1"/>
          </p:cNvSpPr>
          <p:nvPr>
            <p:ph type="title"/>
          </p:nvPr>
        </p:nvSpPr>
        <p:spPr/>
        <p:txBody>
          <a:bodyPr>
            <a:normAutofit fontScale="90000"/>
          </a:bodyPr>
          <a:lstStyle/>
          <a:p>
            <a:pPr algn="ct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The Siamese twins of Peace </a:t>
            </a:r>
            <a:r>
              <a:rPr lang="en-US" sz="4400" b="1" dirty="0">
                <a:effectLst/>
                <a:latin typeface="Calibri" panose="020F0502020204030204" pitchFamily="34" charset="0"/>
                <a:ea typeface="Calibri" panose="020F0502020204030204" pitchFamily="34" charset="0"/>
                <a:cs typeface="Times New Roman" panose="02020603050405020304" pitchFamily="18" charset="0"/>
              </a:rPr>
              <a:t>and development </a:t>
            </a:r>
            <a:endParaRPr lang="x-none" dirty="0"/>
          </a:p>
        </p:txBody>
      </p:sp>
      <p:sp>
        <p:nvSpPr>
          <p:cNvPr id="3" name="Content Placeholder 2">
            <a:extLst>
              <a:ext uri="{FF2B5EF4-FFF2-40B4-BE49-F238E27FC236}">
                <a16:creationId xmlns:a16="http://schemas.microsoft.com/office/drawing/2014/main" id="{E8643754-F1E9-40DE-82BC-8CA8DF9E28E2}"/>
              </a:ext>
            </a:extLst>
          </p:cNvPr>
          <p:cNvSpPr>
            <a:spLocks noGrp="1"/>
          </p:cNvSpPr>
          <p:nvPr>
            <p:ph idx="1"/>
          </p:nvPr>
        </p:nvSpPr>
        <p:spPr>
          <a:xfrm>
            <a:off x="838200" y="1529263"/>
            <a:ext cx="4984531" cy="1769022"/>
          </a:xfrm>
          <a:solidFill>
            <a:schemeClr val="accent4">
              <a:lumMod val="40000"/>
              <a:lumOff val="60000"/>
            </a:schemeClr>
          </a:solidFill>
        </p:spPr>
        <p:txBody>
          <a:bodyPr>
            <a:normAutofit fontScale="92500" lnSpcReduction="10000"/>
          </a:bodyPr>
          <a:lstStyle/>
          <a:p>
            <a:pPr marL="342900" lvl="0" indent="-342900">
              <a:lnSpc>
                <a:spcPct val="107000"/>
              </a:lnSpc>
              <a:spcAft>
                <a:spcPts val="80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In Africa, conflict, peace, and development are inextricably interlinked as they are often mutually causative</a:t>
            </a:r>
            <a:endParaRPr lang="x-none"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5" name="Group 14">
            <a:extLst>
              <a:ext uri="{FF2B5EF4-FFF2-40B4-BE49-F238E27FC236}">
                <a16:creationId xmlns:a16="http://schemas.microsoft.com/office/drawing/2014/main" id="{F89F7324-B2E1-45C3-B49F-47026C3827AF}"/>
              </a:ext>
            </a:extLst>
          </p:cNvPr>
          <p:cNvGrpSpPr/>
          <p:nvPr/>
        </p:nvGrpSpPr>
        <p:grpSpPr>
          <a:xfrm>
            <a:off x="838200" y="1690688"/>
            <a:ext cx="10281742" cy="3602584"/>
            <a:chOff x="880244" y="2130644"/>
            <a:chExt cx="10281742" cy="3602584"/>
          </a:xfrm>
        </p:grpSpPr>
        <p:sp>
          <p:nvSpPr>
            <p:cNvPr id="4" name="TextBox 3">
              <a:extLst>
                <a:ext uri="{FF2B5EF4-FFF2-40B4-BE49-F238E27FC236}">
                  <a16:creationId xmlns:a16="http://schemas.microsoft.com/office/drawing/2014/main" id="{E6FBE4D0-5492-4BDC-8BFB-058BD630A77F}"/>
                </a:ext>
              </a:extLst>
            </p:cNvPr>
            <p:cNvSpPr txBox="1"/>
            <p:nvPr/>
          </p:nvSpPr>
          <p:spPr>
            <a:xfrm>
              <a:off x="7588472" y="2130644"/>
              <a:ext cx="3541986" cy="1569660"/>
            </a:xfrm>
            <a:prstGeom prst="rect">
              <a:avLst/>
            </a:prstGeom>
            <a:solidFill>
              <a:srgbClr val="FFC000"/>
            </a:solidFill>
          </p:spPr>
          <p:txBody>
            <a:bodyPr wrap="square" rtlCol="0">
              <a:sp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D</a:t>
              </a:r>
              <a:r>
                <a:rPr lang="en-US" sz="2400" dirty="0">
                  <a:effectLst/>
                  <a:latin typeface="Calibri" panose="020F0502020204030204" pitchFamily="34" charset="0"/>
                  <a:ea typeface="Calibri" panose="020F0502020204030204" pitchFamily="34" charset="0"/>
                  <a:cs typeface="Times New Roman" panose="02020603050405020304" pitchFamily="18" charset="0"/>
                </a:rPr>
                <a:t>evelopment deficit often a source of conflicts, just as conflicts create development deficits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x-none" dirty="0"/>
            </a:p>
          </p:txBody>
        </p:sp>
        <p:sp>
          <p:nvSpPr>
            <p:cNvPr id="5" name="TextBox 4">
              <a:extLst>
                <a:ext uri="{FF2B5EF4-FFF2-40B4-BE49-F238E27FC236}">
                  <a16:creationId xmlns:a16="http://schemas.microsoft.com/office/drawing/2014/main" id="{DA7D7970-7907-4FDB-B883-8189C2C578E5}"/>
                </a:ext>
              </a:extLst>
            </p:cNvPr>
            <p:cNvSpPr txBox="1"/>
            <p:nvPr/>
          </p:nvSpPr>
          <p:spPr>
            <a:xfrm>
              <a:off x="7546428" y="3794236"/>
              <a:ext cx="3615558" cy="1938992"/>
            </a:xfrm>
            <a:prstGeom prst="rect">
              <a:avLst/>
            </a:prstGeom>
            <a:solidFill>
              <a:srgbClr val="00B0F0"/>
            </a:solidFill>
          </p:spPr>
          <p:txBody>
            <a:bodyPr wrap="square" rtlCol="0">
              <a:sp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Conflict situations, often induce leadership voids in the delivery of development and social services.</a:t>
              </a:r>
              <a:endParaRPr lang="x-none" sz="2400" dirty="0"/>
            </a:p>
          </p:txBody>
        </p:sp>
        <p:sp>
          <p:nvSpPr>
            <p:cNvPr id="7" name="TextBox 6">
              <a:extLst>
                <a:ext uri="{FF2B5EF4-FFF2-40B4-BE49-F238E27FC236}">
                  <a16:creationId xmlns:a16="http://schemas.microsoft.com/office/drawing/2014/main" id="{65477130-5040-4EA9-9044-AAE0E8DE4350}"/>
                </a:ext>
              </a:extLst>
            </p:cNvPr>
            <p:cNvSpPr txBox="1"/>
            <p:nvPr/>
          </p:nvSpPr>
          <p:spPr>
            <a:xfrm>
              <a:off x="880244" y="4089701"/>
              <a:ext cx="4984531" cy="1643527"/>
            </a:xfrm>
            <a:prstGeom prst="rect">
              <a:avLst/>
            </a:prstGeom>
            <a:solidFill>
              <a:schemeClr val="accent1">
                <a:lumMod val="20000"/>
                <a:lumOff val="80000"/>
              </a:schemeClr>
            </a:solid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I</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 conflict situations leadership </a:t>
              </a: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d</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eficits create opportunities for reimagining development and peace</a:t>
              </a:r>
              <a:endParaRPr kumimoji="0" lang="x-none"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3" name="Straight Arrow Connector 12">
              <a:extLst>
                <a:ext uri="{FF2B5EF4-FFF2-40B4-BE49-F238E27FC236}">
                  <a16:creationId xmlns:a16="http://schemas.microsoft.com/office/drawing/2014/main" id="{FFDCD2BA-166A-4C5C-8598-42F3DB46629D}"/>
                </a:ext>
              </a:extLst>
            </p:cNvPr>
            <p:cNvCxnSpPr>
              <a:cxnSpLocks/>
            </p:cNvCxnSpPr>
            <p:nvPr/>
          </p:nvCxnSpPr>
          <p:spPr>
            <a:xfrm>
              <a:off x="5864775" y="2889032"/>
              <a:ext cx="1723697" cy="19377"/>
            </a:xfrm>
            <a:prstGeom prst="straightConnector1">
              <a:avLst/>
            </a:prstGeom>
            <a:ln w="44450" cmpd="db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8CF2FCA-7827-4936-96B0-822E158DBACC}"/>
                </a:ext>
              </a:extLst>
            </p:cNvPr>
            <p:cNvCxnSpPr/>
            <p:nvPr/>
          </p:nvCxnSpPr>
          <p:spPr>
            <a:xfrm>
              <a:off x="5864775" y="4756103"/>
              <a:ext cx="1723697" cy="19377"/>
            </a:xfrm>
            <a:prstGeom prst="straightConnector1">
              <a:avLst/>
            </a:prstGeom>
            <a:ln w="44450" cmpd="dbl">
              <a:tailEnd type="triangle"/>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6172EA4F-3416-48A9-8221-47A11F3132D4}"/>
              </a:ext>
            </a:extLst>
          </p:cNvPr>
          <p:cNvSpPr txBox="1"/>
          <p:nvPr/>
        </p:nvSpPr>
        <p:spPr>
          <a:xfrm>
            <a:off x="903886" y="5685130"/>
            <a:ext cx="10216056" cy="461665"/>
          </a:xfrm>
          <a:prstGeom prst="rect">
            <a:avLst/>
          </a:prstGeom>
          <a:noFill/>
        </p:spPr>
        <p:txBody>
          <a:bodyPr wrap="square" rtlCol="0">
            <a:spAutoFit/>
          </a:bodyPr>
          <a:lstStyle/>
          <a:p>
            <a:r>
              <a:rPr lang="en-US" sz="2400" b="1" dirty="0">
                <a:effectLst/>
                <a:latin typeface="Times New Roman" panose="02020603050405020304" pitchFamily="18" charset="0"/>
                <a:ea typeface="Calibri" panose="020F0502020204030204" pitchFamily="34" charset="0"/>
              </a:rPr>
              <a:t>Peace and development often viewed as synonyms, not disparate concepts. </a:t>
            </a:r>
            <a:endParaRPr lang="x-none" sz="2400" b="1" dirty="0"/>
          </a:p>
        </p:txBody>
      </p:sp>
    </p:spTree>
    <p:extLst>
      <p:ext uri="{BB962C8B-B14F-4D97-AF65-F5344CB8AC3E}">
        <p14:creationId xmlns:p14="http://schemas.microsoft.com/office/powerpoint/2010/main" val="4262233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E9C9E-B1C0-4E8F-B3D1-8A1F48CDAF6E}"/>
              </a:ext>
            </a:extLst>
          </p:cNvPr>
          <p:cNvSpPr>
            <a:spLocks noGrp="1"/>
          </p:cNvSpPr>
          <p:nvPr>
            <p:ph type="title"/>
          </p:nvPr>
        </p:nvSpPr>
        <p:spPr/>
        <p:txBody>
          <a:bodyPr>
            <a:normAutofit/>
          </a:bodyPr>
          <a:lstStyle/>
          <a:p>
            <a:pPr algn="ctr"/>
            <a:r>
              <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Meaning making</a:t>
            </a:r>
            <a:endParaRPr lang="x-none" sz="3600" dirty="0"/>
          </a:p>
        </p:txBody>
      </p:sp>
      <p:sp>
        <p:nvSpPr>
          <p:cNvPr id="3" name="Content Placeholder 2">
            <a:extLst>
              <a:ext uri="{FF2B5EF4-FFF2-40B4-BE49-F238E27FC236}">
                <a16:creationId xmlns:a16="http://schemas.microsoft.com/office/drawing/2014/main" id="{AEB85B2F-258C-4E05-B1FF-D29319EFED13}"/>
              </a:ext>
            </a:extLst>
          </p:cNvPr>
          <p:cNvSpPr>
            <a:spLocks noGrp="1"/>
          </p:cNvSpPr>
          <p:nvPr>
            <p:ph sz="half" idx="2"/>
          </p:nvPr>
        </p:nvSpPr>
        <p:spPr>
          <a:xfrm>
            <a:off x="501997" y="1555531"/>
            <a:ext cx="5467879" cy="5302469"/>
          </a:xfrm>
        </p:spPr>
        <p:txBody>
          <a:bodyPr>
            <a:normAutofit fontScale="70000" lnSpcReduction="20000"/>
          </a:bodyPr>
          <a:lstStyle/>
          <a:p>
            <a:pPr marL="342900" lvl="0" indent="-342900">
              <a:lnSpc>
                <a:spcPct val="107000"/>
              </a:lnSpc>
              <a:buFont typeface="Symbol" panose="05050102010706020507" pitchFamily="18" charset="2"/>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To understand why communities fight, you must follow</a:t>
            </a:r>
            <a:r>
              <a:rPr lang="en-US" b="1" i="1" dirty="0">
                <a:effectLst/>
                <a:latin typeface="Times New Roman" panose="02020603050405020304" pitchFamily="18" charset="0"/>
                <a:ea typeface="Calibri" panose="020F0502020204030204" pitchFamily="34" charset="0"/>
                <a:cs typeface="Times New Roman" panose="02020603050405020304" pitchFamily="18" charset="0"/>
              </a:rPr>
              <a:t> their Meaning making processes</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endParaRPr lang="x-none"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incidents that trigger conflict mean different things to different people: </a:t>
            </a:r>
            <a:endParaRPr lang="x-none" sz="28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buFont typeface="Wingdings" panose="05000000000000000000" pitchFamily="2" charset="2"/>
              <a:buChar char=""/>
            </a:pPr>
            <a:r>
              <a:rPr lang="en-US" sz="3400" dirty="0">
                <a:effectLst/>
                <a:latin typeface="Times New Roman" panose="02020603050405020304" pitchFamily="18" charset="0"/>
                <a:ea typeface="Calibri" panose="020F0502020204030204" pitchFamily="34" charset="0"/>
                <a:cs typeface="Times New Roman" panose="02020603050405020304" pitchFamily="18" charset="0"/>
              </a:rPr>
              <a:t>facts can/are interpreted differently; </a:t>
            </a:r>
            <a:endParaRPr lang="x-none" sz="3400" dirty="0">
              <a:effectLst/>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spcAft>
                <a:spcPts val="800"/>
              </a:spcAft>
              <a:buFont typeface="Wingdings" panose="05000000000000000000" pitchFamily="2" charset="2"/>
              <a:buChar char=""/>
            </a:pPr>
            <a:r>
              <a:rPr lang="en-US" sz="3400" dirty="0">
                <a:effectLst/>
                <a:latin typeface="Times New Roman" panose="02020603050405020304" pitchFamily="18" charset="0"/>
                <a:ea typeface="Calibri" panose="020F0502020204030204" pitchFamily="34" charset="0"/>
                <a:cs typeface="Times New Roman" panose="02020603050405020304" pitchFamily="18" charset="0"/>
              </a:rPr>
              <a:t>what seems insignificant and ludicrous trigger of violence has deep, hurtful meaning to others (e.g.: the guinea fowl war, the mango war, the hoe war etc. in Northern Ghana). </a:t>
            </a:r>
          </a:p>
          <a:p>
            <a:pPr>
              <a:lnSpc>
                <a:spcPct val="107000"/>
              </a:lnSpc>
              <a:spcAft>
                <a:spcPts val="800"/>
              </a:spcAft>
              <a:buFont typeface="Wingdings" panose="05000000000000000000" pitchFamily="2" charset="2"/>
              <a:buChar char=""/>
            </a:pPr>
            <a:r>
              <a:rPr lang="en-US" sz="3600" dirty="0">
                <a:latin typeface="Times New Roman" panose="02020603050405020304" pitchFamily="18" charset="0"/>
                <a:ea typeface="Calibri" panose="020F0502020204030204" pitchFamily="34" charset="0"/>
                <a:cs typeface="Times New Roman" panose="02020603050405020304" pitchFamily="18" charset="0"/>
              </a:rPr>
              <a:t>But meanings are personalized, subjective and can only be understood from different perspectives.</a:t>
            </a:r>
            <a:endParaRPr lang="x-none" sz="3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8" name="Group 7">
            <a:extLst>
              <a:ext uri="{FF2B5EF4-FFF2-40B4-BE49-F238E27FC236}">
                <a16:creationId xmlns:a16="http://schemas.microsoft.com/office/drawing/2014/main" id="{9DE36031-0A15-4CC4-8811-A5982146E610}"/>
              </a:ext>
            </a:extLst>
          </p:cNvPr>
          <p:cNvGrpSpPr/>
          <p:nvPr/>
        </p:nvGrpSpPr>
        <p:grpSpPr>
          <a:xfrm>
            <a:off x="6520233" y="2186152"/>
            <a:ext cx="5157788" cy="3445778"/>
            <a:chOff x="1572928" y="2090738"/>
            <a:chExt cx="5828454" cy="3852862"/>
          </a:xfrm>
        </p:grpSpPr>
        <p:pic>
          <p:nvPicPr>
            <p:cNvPr id="9" name="Picture 14">
              <a:extLst>
                <a:ext uri="{FF2B5EF4-FFF2-40B4-BE49-F238E27FC236}">
                  <a16:creationId xmlns:a16="http://schemas.microsoft.com/office/drawing/2014/main" id="{A6292865-7706-4070-A49C-388F3E83A2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2928" y="2090738"/>
              <a:ext cx="5828454" cy="385286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5C7BC734-1EAB-46FC-AE39-A737BD4F668E}"/>
                </a:ext>
              </a:extLst>
            </p:cNvPr>
            <p:cNvSpPr/>
            <p:nvPr/>
          </p:nvSpPr>
          <p:spPr>
            <a:xfrm>
              <a:off x="4453627" y="5181600"/>
              <a:ext cx="1284326"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This is mine</a:t>
              </a:r>
            </a:p>
          </p:txBody>
        </p:sp>
      </p:grpSp>
    </p:spTree>
    <p:extLst>
      <p:ext uri="{BB962C8B-B14F-4D97-AF65-F5344CB8AC3E}">
        <p14:creationId xmlns:p14="http://schemas.microsoft.com/office/powerpoint/2010/main" val="1025893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77096-503C-4F2B-8C93-428D003C94AD}"/>
              </a:ext>
            </a:extLst>
          </p:cNvPr>
          <p:cNvSpPr>
            <a:spLocks noGrp="1"/>
          </p:cNvSpPr>
          <p:nvPr>
            <p:ph type="title"/>
          </p:nvPr>
        </p:nvSpPr>
        <p:spPr>
          <a:xfrm>
            <a:off x="859222" y="155129"/>
            <a:ext cx="10515600" cy="797274"/>
          </a:xfrm>
        </p:spPr>
        <p:txBody>
          <a:bodyPr>
            <a:normAutofit/>
          </a:bodyPr>
          <a:lstStyle/>
          <a:p>
            <a:pPr algn="ctr"/>
            <a:r>
              <a:rPr lang="en-US" sz="2800" b="1" dirty="0">
                <a:effectLst/>
                <a:latin typeface="Calibri" panose="020F0502020204030204" pitchFamily="34" charset="0"/>
                <a:ea typeface="Calibri" panose="020F0502020204030204" pitchFamily="34" charset="0"/>
                <a:cs typeface="Times New Roman" panose="02020603050405020304" pitchFamily="18" charset="0"/>
              </a:rPr>
              <a:t>Challenges of Peace and Development Research &amp; Evaluation Design</a:t>
            </a:r>
            <a:endParaRPr lang="x-none" sz="2800" dirty="0"/>
          </a:p>
        </p:txBody>
      </p:sp>
      <p:sp>
        <p:nvSpPr>
          <p:cNvPr id="7" name="Content Placeholder 6">
            <a:extLst>
              <a:ext uri="{FF2B5EF4-FFF2-40B4-BE49-F238E27FC236}">
                <a16:creationId xmlns:a16="http://schemas.microsoft.com/office/drawing/2014/main" id="{E391BD23-19FF-4530-9D11-2208C232CC1A}"/>
              </a:ext>
            </a:extLst>
          </p:cNvPr>
          <p:cNvSpPr>
            <a:spLocks noGrp="1"/>
          </p:cNvSpPr>
          <p:nvPr>
            <p:ph sz="half" idx="1"/>
          </p:nvPr>
        </p:nvSpPr>
        <p:spPr>
          <a:xfrm>
            <a:off x="859222" y="4604812"/>
            <a:ext cx="3260834" cy="1964879"/>
          </a:xfrm>
          <a:solidFill>
            <a:schemeClr val="accent4">
              <a:lumMod val="60000"/>
              <a:lumOff val="40000"/>
            </a:schemeClr>
          </a:solidFill>
        </p:spPr>
        <p:txBody>
          <a:bodyPr>
            <a:normAutofit fontScale="55000" lnSpcReduction="20000"/>
          </a:bodyPr>
          <a:lstStyle/>
          <a:p>
            <a:pPr marL="457200" lvl="1" indent="0">
              <a:lnSpc>
                <a:spcPct val="107000"/>
              </a:lnSpc>
              <a:buNone/>
            </a:pP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Definitional Challenges</a:t>
            </a:r>
            <a:endParaRPr lang="x-none"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20000"/>
              </a:lnSpc>
              <a:spcBef>
                <a:spcPts val="0"/>
              </a:spcBef>
              <a:buFont typeface="Symbol" panose="05050102010706020507" pitchFamily="18" charset="2"/>
              <a:buChar char=""/>
            </a:pP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What Development?</a:t>
            </a:r>
            <a:endParaRPr lang="x-none" sz="4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20000"/>
              </a:lnSpc>
              <a:spcBef>
                <a:spcPts val="0"/>
              </a:spcBef>
              <a:buFont typeface="Symbol" panose="05050102010706020507" pitchFamily="18" charset="2"/>
              <a:buChar char=""/>
            </a:pP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Whose Development?</a:t>
            </a:r>
            <a:endParaRPr lang="x-none" sz="4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spcBef>
                <a:spcPts val="0"/>
              </a:spcBef>
              <a:buFont typeface="Symbol" panose="05050102010706020507" pitchFamily="18" charset="2"/>
              <a:buChar char=""/>
            </a:pPr>
            <a:endParaRPr lang="en-US" sz="19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20000"/>
              </a:lnSpc>
              <a:spcBef>
                <a:spcPts val="0"/>
              </a:spcBef>
              <a:buFont typeface="Symbol" panose="05050102010706020507" pitchFamily="18" charset="2"/>
              <a:buChar char=""/>
            </a:pP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What peace?</a:t>
            </a:r>
            <a:endParaRPr lang="x-none" sz="4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spcBef>
                <a:spcPts val="0"/>
              </a:spcBef>
              <a:buFont typeface="Symbol" panose="05050102010706020507" pitchFamily="18" charset="2"/>
              <a:buChar char=""/>
            </a:pP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Whose Peace?</a:t>
            </a:r>
            <a:endParaRPr lang="x-none" sz="4400" dirty="0">
              <a:effectLst/>
              <a:latin typeface="Calibri" panose="020F0502020204030204" pitchFamily="34" charset="0"/>
              <a:ea typeface="Calibri" panose="020F0502020204030204" pitchFamily="34" charset="0"/>
              <a:cs typeface="Times New Roman" panose="02020603050405020304" pitchFamily="18" charset="0"/>
            </a:endParaRPr>
          </a:p>
          <a:p>
            <a:endParaRPr lang="x-none" dirty="0"/>
          </a:p>
        </p:txBody>
      </p:sp>
      <p:sp>
        <p:nvSpPr>
          <p:cNvPr id="10" name="Text Box 2">
            <a:extLst>
              <a:ext uri="{FF2B5EF4-FFF2-40B4-BE49-F238E27FC236}">
                <a16:creationId xmlns:a16="http://schemas.microsoft.com/office/drawing/2014/main" id="{9D51D6A4-1055-41D5-B4A6-C86D407B19E4}"/>
              </a:ext>
            </a:extLst>
          </p:cNvPr>
          <p:cNvSpPr txBox="1">
            <a:spLocks noChangeArrowheads="1"/>
          </p:cNvSpPr>
          <p:nvPr/>
        </p:nvSpPr>
        <p:spPr bwMode="auto">
          <a:xfrm>
            <a:off x="6842228" y="4842807"/>
            <a:ext cx="4708632" cy="1938992"/>
          </a:xfrm>
          <a:prstGeom prst="rect">
            <a:avLst/>
          </a:prstGeom>
          <a:solidFill>
            <a:srgbClr val="92D050"/>
          </a:solidFill>
          <a:ln w="9525">
            <a:noFill/>
            <a:miter lim="800000"/>
            <a:headEnd/>
            <a:tailEnd/>
          </a:ln>
        </p:spPr>
        <p:txBody>
          <a:bodyPr rot="0" vert="horz" wrap="square" lIns="91440" tIns="45720" rIns="91440" bIns="45720" anchor="t" anchorCtr="0">
            <a:sp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One person’s development is another’s impoverishment</a:t>
            </a:r>
            <a:endParaRPr lang="x-none"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Calibri" panose="020F0502020204030204" pitchFamily="34" charset="0"/>
                <a:ea typeface="Calibri" panose="020F0502020204030204" pitchFamily="34" charset="0"/>
                <a:cs typeface="Times New Roman" panose="02020603050405020304" pitchFamily="18" charset="0"/>
              </a:rPr>
              <a:t>One person’s peace is another’s tribulations</a:t>
            </a:r>
            <a:endParaRPr lang="x-non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2">
            <a:extLst>
              <a:ext uri="{FF2B5EF4-FFF2-40B4-BE49-F238E27FC236}">
                <a16:creationId xmlns:a16="http://schemas.microsoft.com/office/drawing/2014/main" id="{3EDFD1B0-B43E-4C71-8369-F115F308F62B}"/>
              </a:ext>
            </a:extLst>
          </p:cNvPr>
          <p:cNvSpPr txBox="1">
            <a:spLocks noChangeArrowheads="1"/>
          </p:cNvSpPr>
          <p:nvPr/>
        </p:nvSpPr>
        <p:spPr bwMode="auto">
          <a:xfrm>
            <a:off x="624051" y="1251930"/>
            <a:ext cx="11112063" cy="280891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gn="ctr">
              <a:lnSpc>
                <a:spcPct val="107000"/>
              </a:lnSpc>
              <a:spcAft>
                <a:spcPts val="800"/>
              </a:spcAft>
            </a:pP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The </a:t>
            </a:r>
            <a:r>
              <a:rPr lang="en-US" sz="2000" b="1" u="sng" dirty="0">
                <a:solidFill>
                  <a:srgbClr val="C55A11"/>
                </a:solidFill>
                <a:effectLst/>
                <a:latin typeface="Calibri" panose="020F0502020204030204" pitchFamily="34" charset="0"/>
                <a:ea typeface="Calibri" panose="020F0502020204030204" pitchFamily="34" charset="0"/>
                <a:cs typeface="Times New Roman" panose="02020603050405020304" pitchFamily="18" charset="0"/>
              </a:rPr>
              <a:t>Snapshot </a:t>
            </a: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Versus </a:t>
            </a:r>
            <a:r>
              <a:rPr lang="en-US" sz="2000" b="1" u="sng"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Video </a:t>
            </a: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View of Peace</a:t>
            </a:r>
            <a:endParaRPr lang="x-none" sz="2000" u="sn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“If you look at our situation from the perspective of an outsider, you will have a snapshot view of it. In that case you will say there is no peace. But if you look at our current situation from the perspective of those of us who have lived here, you will have a video perspective, then you will know that there is peace”. </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Senior Clergy of Goma Diocese, October 2010</a:t>
            </a:r>
            <a:endParaRPr lang="x-none" sz="2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 name="Straight Arrow Connector 12">
            <a:extLst>
              <a:ext uri="{FF2B5EF4-FFF2-40B4-BE49-F238E27FC236}">
                <a16:creationId xmlns:a16="http://schemas.microsoft.com/office/drawing/2014/main" id="{A066996D-2629-4DF5-A0E4-F7A6DB3C7A2E}"/>
              </a:ext>
            </a:extLst>
          </p:cNvPr>
          <p:cNvCxnSpPr>
            <a:cxnSpLocks/>
          </p:cNvCxnSpPr>
          <p:nvPr/>
        </p:nvCxnSpPr>
        <p:spPr>
          <a:xfrm flipV="1">
            <a:off x="4354864" y="5591503"/>
            <a:ext cx="994910" cy="14567"/>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189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2A95B-F16E-4194-ABD0-A47204F5EFB3}"/>
              </a:ext>
            </a:extLst>
          </p:cNvPr>
          <p:cNvSpPr>
            <a:spLocks noGrp="1"/>
          </p:cNvSpPr>
          <p:nvPr>
            <p:ph type="title"/>
          </p:nvPr>
        </p:nvSpPr>
        <p:spPr>
          <a:xfrm>
            <a:off x="838199" y="1"/>
            <a:ext cx="10515600" cy="903890"/>
          </a:xfrm>
        </p:spPr>
        <p:txBody>
          <a:bodyPr/>
          <a:lstStyle/>
          <a:p>
            <a:r>
              <a:rPr lang="en-US" i="1" dirty="0">
                <a:latin typeface="Times New Roman" panose="02020603050405020304" pitchFamily="18" charset="0"/>
                <a:ea typeface="Calibri" panose="020F0502020204030204" pitchFamily="34" charset="0"/>
                <a:cs typeface="Times New Roman" panose="02020603050405020304" pitchFamily="18" charset="0"/>
              </a:rPr>
              <a:t>Methodological Challenges: </a:t>
            </a:r>
            <a:r>
              <a:rPr lang="en-US" dirty="0">
                <a:effectLst/>
                <a:latin typeface="Calibri" panose="020F0502020204030204" pitchFamily="34" charset="0"/>
                <a:ea typeface="Calibri" panose="020F0502020204030204" pitchFamily="34" charset="0"/>
                <a:cs typeface="Times New Roman" panose="02020603050405020304" pitchFamily="18" charset="0"/>
              </a:rPr>
              <a:t>Representation</a:t>
            </a:r>
            <a:endParaRPr lang="x-none" dirty="0"/>
          </a:p>
        </p:txBody>
      </p:sp>
      <p:sp>
        <p:nvSpPr>
          <p:cNvPr id="3" name="Content Placeholder 2">
            <a:extLst>
              <a:ext uri="{FF2B5EF4-FFF2-40B4-BE49-F238E27FC236}">
                <a16:creationId xmlns:a16="http://schemas.microsoft.com/office/drawing/2014/main" id="{61B150A7-196F-4876-BB4A-BAAA5FC01E58}"/>
              </a:ext>
            </a:extLst>
          </p:cNvPr>
          <p:cNvSpPr>
            <a:spLocks noGrp="1"/>
          </p:cNvSpPr>
          <p:nvPr>
            <p:ph idx="1"/>
          </p:nvPr>
        </p:nvSpPr>
        <p:spPr>
          <a:xfrm>
            <a:off x="754116" y="903891"/>
            <a:ext cx="11006959" cy="5397062"/>
          </a:xfrm>
        </p:spPr>
        <p:txBody>
          <a:bodyPr>
            <a:normAutofit fontScale="55000" lnSpcReduction="20000"/>
          </a:bodyPr>
          <a:lstStyle/>
          <a:p>
            <a:pPr>
              <a:lnSpc>
                <a:spcPct val="107000"/>
              </a:lnSpc>
            </a:pPr>
            <a:r>
              <a:rPr lang="en-US" sz="3800" b="1" i="1" dirty="0">
                <a:latin typeface="Times New Roman" panose="02020603050405020304" pitchFamily="18" charset="0"/>
                <a:ea typeface="Times New Roman" panose="02020603050405020304" pitchFamily="18" charset="0"/>
                <a:cs typeface="Times New Roman" panose="02020603050405020304" pitchFamily="18" charset="0"/>
              </a:rPr>
              <a:t>Balancing External Power and Local Interests</a:t>
            </a:r>
            <a:r>
              <a:rPr lang="en-US" sz="3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800" dirty="0">
                <a:latin typeface="Times New Roman" panose="02020603050405020304" pitchFamily="18" charset="0"/>
                <a:ea typeface="Times New Roman" panose="02020603050405020304" pitchFamily="18" charset="0"/>
                <a:cs typeface="Times New Roman" panose="02020603050405020304" pitchFamily="18" charset="0"/>
              </a:rPr>
              <a:t>H</a:t>
            </a:r>
            <a:r>
              <a:rPr lang="en-US" sz="3800" dirty="0">
                <a:effectLst/>
                <a:latin typeface="Times New Roman" panose="02020603050405020304" pitchFamily="18" charset="0"/>
                <a:ea typeface="Times New Roman" panose="02020603050405020304" pitchFamily="18" charset="0"/>
                <a:cs typeface="Times New Roman" panose="02020603050405020304" pitchFamily="18" charset="0"/>
              </a:rPr>
              <a:t>ow do you accurately represent the views of those whose peace and development you seek to assess while meeting the demands those who commissioned and paid for the research or evaluation?</a:t>
            </a:r>
          </a:p>
          <a:p>
            <a:pPr>
              <a:lnSpc>
                <a:spcPct val="107000"/>
              </a:lnSpc>
            </a:pPr>
            <a:endParaRPr lang="en-US" sz="19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3800" dirty="0">
                <a:latin typeface="Calibri" panose="020F0502020204030204" pitchFamily="34" charset="0"/>
                <a:ea typeface="Times New Roman" panose="02020603050405020304" pitchFamily="18" charset="0"/>
                <a:cs typeface="Times New Roman" panose="02020603050405020304" pitchFamily="18" charset="0"/>
              </a:rPr>
              <a:t>Navigating between Orthodoxy to heterodoxy: How does peace and development research contribute to greater equity in the representations in conflict narratives (increasing heterogeneity in the narrative construction processes) without upsetting local power balances?</a:t>
            </a:r>
          </a:p>
          <a:p>
            <a:pPr>
              <a:lnSpc>
                <a:spcPct val="107000"/>
              </a:lnSpc>
            </a:pP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3800" dirty="0">
                <a:effectLst/>
                <a:latin typeface="Calibri" panose="020F0502020204030204" pitchFamily="34" charset="0"/>
                <a:ea typeface="Calibri" panose="020F0502020204030204" pitchFamily="34" charset="0"/>
                <a:cs typeface="Times New Roman" panose="02020603050405020304" pitchFamily="18" charset="0"/>
              </a:rPr>
              <a:t>Sampling Diversity, Equity, and Inclusion (DEI): </a:t>
            </a:r>
          </a:p>
          <a:p>
            <a:pPr marL="452438" lvl="2" indent="-179388">
              <a:lnSpc>
                <a:spcPct val="107000"/>
              </a:lnSpc>
              <a:buFont typeface="Courier New" panose="02070309020205020404" pitchFamily="49" charset="0"/>
              <a:buChar char="o"/>
            </a:pPr>
            <a:r>
              <a:rPr lang="en-US" sz="3800" dirty="0">
                <a:effectLst/>
                <a:latin typeface="Calibri" panose="020F0502020204030204" pitchFamily="34" charset="0"/>
                <a:ea typeface="Calibri" panose="020F0502020204030204" pitchFamily="34" charset="0"/>
                <a:cs typeface="Times New Roman" panose="02020603050405020304" pitchFamily="18" charset="0"/>
              </a:rPr>
              <a:t>how do you ensure that the views of all subcategories of citizens are equitably represented in your sample frame?</a:t>
            </a:r>
          </a:p>
          <a:p>
            <a:pPr marL="452438" lvl="2" indent="-179388">
              <a:lnSpc>
                <a:spcPct val="107000"/>
              </a:lnSpc>
              <a:buFont typeface="Courier New" panose="02070309020205020404" pitchFamily="49" charset="0"/>
              <a:buChar char="o"/>
            </a:pPr>
            <a:r>
              <a:rPr lang="en-US" sz="3800" dirty="0">
                <a:effectLst/>
                <a:latin typeface="Calibri" panose="020F0502020204030204" pitchFamily="34" charset="0"/>
                <a:ea typeface="Calibri" panose="020F0502020204030204" pitchFamily="34" charset="0"/>
                <a:cs typeface="Times New Roman" panose="02020603050405020304" pitchFamily="18" charset="0"/>
              </a:rPr>
              <a:t>How do you engage and make the voices and views of the aggrieved, the grieving, and the aggressors heard and count in equal measure in your analysis and reporting?</a:t>
            </a:r>
            <a:endParaRPr lang="x-none" sz="3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1900" dirty="0">
              <a:latin typeface="Calibri" panose="020F0502020204030204" pitchFamily="34" charset="0"/>
              <a:cs typeface="Times New Roman" panose="02020603050405020304" pitchFamily="18" charset="0"/>
            </a:endParaRPr>
          </a:p>
          <a:p>
            <a:pPr>
              <a:lnSpc>
                <a:spcPct val="107000"/>
              </a:lnSpc>
            </a:pPr>
            <a:r>
              <a:rPr lang="en-US" sz="3800" dirty="0">
                <a:latin typeface="Calibri" panose="020F0502020204030204" pitchFamily="34" charset="0"/>
                <a:cs typeface="Times New Roman" panose="02020603050405020304" pitchFamily="18" charset="0"/>
              </a:rPr>
              <a:t>Equity and Cost containment: How do you ensure your sample size and sampling process create spaces for different categories of participants with limited resources (time, money, personnel, logistics).</a:t>
            </a:r>
          </a:p>
          <a:p>
            <a:endParaRPr lang="x-none" dirty="0"/>
          </a:p>
        </p:txBody>
      </p:sp>
    </p:spTree>
    <p:extLst>
      <p:ext uri="{BB962C8B-B14F-4D97-AF65-F5344CB8AC3E}">
        <p14:creationId xmlns:p14="http://schemas.microsoft.com/office/powerpoint/2010/main" val="2146585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02730-72CD-4724-9EA5-F845EB4D5D1B}"/>
              </a:ext>
            </a:extLst>
          </p:cNvPr>
          <p:cNvSpPr>
            <a:spLocks noGrp="1"/>
          </p:cNvSpPr>
          <p:nvPr>
            <p:ph type="title"/>
          </p:nvPr>
        </p:nvSpPr>
        <p:spPr/>
        <p:txBody>
          <a:bodyPr>
            <a:normAutofit fontScale="90000"/>
          </a:bodyPr>
          <a:lstStyle/>
          <a:p>
            <a:pPr algn="ctr"/>
            <a:r>
              <a:rPr lang="en-US" b="1" dirty="0"/>
              <a:t>Finding the findings: </a:t>
            </a:r>
            <a:br>
              <a:rPr lang="en-US" b="1" dirty="0"/>
            </a:br>
            <a:r>
              <a:rPr lang="en-US" sz="4000" b="1" dirty="0"/>
              <a:t>The Planned vs. Unplanned; the Intended vs. Unintended </a:t>
            </a:r>
            <a:endParaRPr lang="x-none" sz="4000" b="1" dirty="0"/>
          </a:p>
        </p:txBody>
      </p:sp>
      <p:sp>
        <p:nvSpPr>
          <p:cNvPr id="3" name="Content Placeholder 2">
            <a:extLst>
              <a:ext uri="{FF2B5EF4-FFF2-40B4-BE49-F238E27FC236}">
                <a16:creationId xmlns:a16="http://schemas.microsoft.com/office/drawing/2014/main" id="{06CDA382-E50E-458A-B801-E107A6BAC131}"/>
              </a:ext>
            </a:extLst>
          </p:cNvPr>
          <p:cNvSpPr>
            <a:spLocks noGrp="1"/>
          </p:cNvSpPr>
          <p:nvPr>
            <p:ph idx="1"/>
          </p:nvPr>
        </p:nvSpPr>
        <p:spPr>
          <a:xfrm>
            <a:off x="670035" y="1836136"/>
            <a:ext cx="2167759" cy="4351338"/>
          </a:xfrm>
          <a:solidFill>
            <a:srgbClr val="FFC000"/>
          </a:solidFill>
        </p:spPr>
        <p:txBody>
          <a:bodyPr>
            <a:normAutofit fontScale="92500" lnSpcReduction="10000"/>
          </a:bodyPr>
          <a:lstStyle/>
          <a:p>
            <a:r>
              <a:rPr lang="en-US" dirty="0"/>
              <a:t>What is success?</a:t>
            </a:r>
          </a:p>
          <a:p>
            <a:r>
              <a:rPr lang="en-US" dirty="0"/>
              <a:t>Whose success?</a:t>
            </a:r>
          </a:p>
          <a:p>
            <a:r>
              <a:rPr lang="en-US" dirty="0"/>
              <a:t>How is it measured?</a:t>
            </a:r>
          </a:p>
          <a:p>
            <a:r>
              <a:rPr lang="en-US" dirty="0"/>
              <a:t>What is desirable?</a:t>
            </a:r>
          </a:p>
          <a:p>
            <a:r>
              <a:rPr lang="en-US" dirty="0"/>
              <a:t>Whose desirable outcomes?</a:t>
            </a:r>
            <a:endParaRPr lang="x-none" dirty="0"/>
          </a:p>
        </p:txBody>
      </p:sp>
      <p:sp>
        <p:nvSpPr>
          <p:cNvPr id="4" name="TextBox 3">
            <a:extLst>
              <a:ext uri="{FF2B5EF4-FFF2-40B4-BE49-F238E27FC236}">
                <a16:creationId xmlns:a16="http://schemas.microsoft.com/office/drawing/2014/main" id="{622441F7-6584-4F07-8F44-BE3C4C508A4F}"/>
              </a:ext>
            </a:extLst>
          </p:cNvPr>
          <p:cNvSpPr txBox="1"/>
          <p:nvPr/>
        </p:nvSpPr>
        <p:spPr>
          <a:xfrm>
            <a:off x="3436883" y="1690688"/>
            <a:ext cx="8250620" cy="4426276"/>
          </a:xfrm>
          <a:prstGeom prst="rect">
            <a:avLst/>
          </a:prstGeom>
          <a:noFill/>
        </p:spPr>
        <p:txBody>
          <a:bodyPr wrap="square" rtlCol="0">
            <a:spAutoFit/>
          </a:bodyPr>
          <a:lstStyle/>
          <a:p>
            <a:pPr>
              <a:lnSpc>
                <a:spcPct val="107000"/>
              </a:lnSpc>
              <a:spcAft>
                <a:spcPts val="80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Yobe and Borno States, North-eastern Nigeria</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endParaRPr lang="x-none"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Youth Peace Platforms (YPPs) formed to promote peace and security used community </a:t>
            </a:r>
            <a:endParaRPr lang="x-none"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But the prized achievement of the YPPs are the development initiatives (promoting environmental hygiene, rehabilitation of mosques, provision of potable water,  etc.) they promoted as entry points for mobilizing destabilized communities to confront Boko Haram and allied forces. </a:t>
            </a:r>
            <a:endParaRPr lang="x-none"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4817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4160E-9EE6-4773-B236-E3F323437F5D}"/>
              </a:ext>
            </a:extLst>
          </p:cNvPr>
          <p:cNvSpPr>
            <a:spLocks noGrp="1"/>
          </p:cNvSpPr>
          <p:nvPr>
            <p:ph type="title"/>
          </p:nvPr>
        </p:nvSpPr>
        <p:spPr>
          <a:xfrm>
            <a:off x="838200" y="365126"/>
            <a:ext cx="10515600" cy="833054"/>
          </a:xfrm>
        </p:spPr>
        <p:txBody>
          <a:bodyPr/>
          <a:lstStyle/>
          <a:p>
            <a:r>
              <a:rPr kumimoji="0" lang="en-US" sz="3600" b="1" i="0" u="none" strike="noStrike" kern="1200" cap="none" spc="0" normalizeH="0" baseline="0" noProof="0" dirty="0">
                <a:ln>
                  <a:noFill/>
                </a:ln>
                <a:solidFill>
                  <a:prstClr val="black"/>
                </a:solidFill>
                <a:effectLst/>
                <a:uLnTx/>
                <a:uFillTx/>
                <a:latin typeface="Calibri Light" panose="020F0302020204030204"/>
                <a:ea typeface="+mj-ea"/>
                <a:cs typeface="+mj-cs"/>
              </a:rPr>
              <a:t>The Planned vs. Unplanned; the Intended vs. Unintended</a:t>
            </a:r>
            <a:endParaRPr lang="x-none" dirty="0"/>
          </a:p>
        </p:txBody>
      </p:sp>
      <p:sp>
        <p:nvSpPr>
          <p:cNvPr id="3" name="Content Placeholder 2">
            <a:extLst>
              <a:ext uri="{FF2B5EF4-FFF2-40B4-BE49-F238E27FC236}">
                <a16:creationId xmlns:a16="http://schemas.microsoft.com/office/drawing/2014/main" id="{DF8DFD3C-760B-4791-A9E4-6AC981247ABD}"/>
              </a:ext>
            </a:extLst>
          </p:cNvPr>
          <p:cNvSpPr>
            <a:spLocks noGrp="1"/>
          </p:cNvSpPr>
          <p:nvPr>
            <p:ph idx="1"/>
          </p:nvPr>
        </p:nvSpPr>
        <p:spPr>
          <a:xfrm>
            <a:off x="3972910" y="1825625"/>
            <a:ext cx="7380890" cy="4351338"/>
          </a:xfrm>
        </p:spPr>
        <p:txBody>
          <a:bodyPr>
            <a:normAutofit fontScale="85000" lnSpcReduction="20000"/>
          </a:bodyPr>
          <a:lstStyle/>
          <a:p>
            <a:pPr marL="0" indent="0">
              <a:lnSpc>
                <a:spcPct val="107000"/>
              </a:lnSpc>
              <a:spcAft>
                <a:spcPts val="800"/>
              </a:spcAft>
              <a:buNone/>
            </a:pPr>
            <a:r>
              <a:rPr lang="en-US" sz="2800" b="1" dirty="0">
                <a:effectLst/>
                <a:latin typeface="Calibri" panose="020F0502020204030204" pitchFamily="34" charset="0"/>
                <a:ea typeface="Calibri" panose="020F0502020204030204" pitchFamily="34" charset="0"/>
                <a:cs typeface="Times New Roman" panose="02020603050405020304" pitchFamily="18" charset="0"/>
              </a:rPr>
              <a:t>In Liberia, Monrovia and Nimba County</a:t>
            </a:r>
            <a:endParaRPr lang="x-none"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Members of Federation of Motorcycle and Tricycles Union of Liberia (FOMTUL), a union of largely former combatants in Liberia’s civil war was formed to defend the motorcycle and tricycle transport operators against GoL’s attempts to proscribe their only means of livelihood.</a:t>
            </a:r>
            <a:endParaRPr lang="x-none"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nSpc>
                <a:spcPct val="107000"/>
              </a:lnSpc>
              <a:spcAft>
                <a:spcPts val="80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Created a civilian-police interface for promoting peace and security</a:t>
            </a:r>
            <a:endParaRPr lang="x-none"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nSpc>
                <a:spcPct val="107000"/>
              </a:lnSpc>
              <a:spcAft>
                <a:spcPts val="80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Leveraged its nationwide network to provide logistics support to Liberia’s election management body</a:t>
            </a:r>
            <a:endParaRPr lang="x-none"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x-none" dirty="0"/>
          </a:p>
        </p:txBody>
      </p:sp>
      <p:sp>
        <p:nvSpPr>
          <p:cNvPr id="4" name="TextBox 3">
            <a:extLst>
              <a:ext uri="{FF2B5EF4-FFF2-40B4-BE49-F238E27FC236}">
                <a16:creationId xmlns:a16="http://schemas.microsoft.com/office/drawing/2014/main" id="{C83E0627-D8C7-490F-B759-CC54609E4182}"/>
              </a:ext>
            </a:extLst>
          </p:cNvPr>
          <p:cNvSpPr txBox="1"/>
          <p:nvPr/>
        </p:nvSpPr>
        <p:spPr>
          <a:xfrm>
            <a:off x="262758" y="1825625"/>
            <a:ext cx="3584028" cy="4401205"/>
          </a:xfrm>
          <a:prstGeom prst="rect">
            <a:avLst/>
          </a:prstGeom>
          <a:solidFill>
            <a:schemeClr val="accent6">
              <a:lumMod val="40000"/>
              <a:lumOff val="60000"/>
            </a:schemeClr>
          </a:solidFill>
        </p:spPr>
        <p:txBody>
          <a:bodyPr wrap="square" rtlCol="0">
            <a:spAutoFit/>
          </a:bodyPr>
          <a:lstStyle/>
          <a:p>
            <a:r>
              <a:rPr lang="en-US" sz="2800" dirty="0"/>
              <a:t>From Fighters to  </a:t>
            </a:r>
          </a:p>
          <a:p>
            <a:pPr marL="285750" indent="-285750">
              <a:buFont typeface="Arial" panose="020B0604020202020204" pitchFamily="34" charset="0"/>
              <a:buChar char="•"/>
            </a:pPr>
            <a:r>
              <a:rPr lang="en-US" sz="2800" dirty="0"/>
              <a:t>Indispensable service providers</a:t>
            </a:r>
          </a:p>
          <a:p>
            <a:pPr marL="285750" indent="-285750">
              <a:buFont typeface="Arial" panose="020B0604020202020204" pitchFamily="34" charset="0"/>
              <a:buChar char="•"/>
            </a:pPr>
            <a:r>
              <a:rPr lang="en-US" sz="2800" dirty="0"/>
              <a:t>Active portal for state-citizens’ engagement</a:t>
            </a:r>
          </a:p>
          <a:p>
            <a:pPr marL="285750" indent="-285750">
              <a:buFont typeface="Arial" panose="020B0604020202020204" pitchFamily="34" charset="0"/>
              <a:buChar char="•"/>
            </a:pPr>
            <a:r>
              <a:rPr lang="en-US" sz="2800" dirty="0"/>
              <a:t>Champions of community development initiatives</a:t>
            </a:r>
          </a:p>
        </p:txBody>
      </p:sp>
    </p:spTree>
    <p:extLst>
      <p:ext uri="{BB962C8B-B14F-4D97-AF65-F5344CB8AC3E}">
        <p14:creationId xmlns:p14="http://schemas.microsoft.com/office/powerpoint/2010/main" val="610622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23044F7-A067-4760-99A2-CC0FD608E2AA}"/>
              </a:ext>
            </a:extLst>
          </p:cNvPr>
          <p:cNvSpPr>
            <a:spLocks noGrp="1"/>
          </p:cNvSpPr>
          <p:nvPr>
            <p:ph type="title"/>
          </p:nvPr>
        </p:nvSpPr>
        <p:spPr>
          <a:xfrm>
            <a:off x="838200" y="365125"/>
            <a:ext cx="10515600" cy="1325563"/>
          </a:xfrm>
        </p:spPr>
        <p:txBody>
          <a:bodyPr>
            <a:normAutofit/>
          </a:bodyPr>
          <a:lstStyle/>
          <a:p>
            <a:pPr algn="ctr"/>
            <a:r>
              <a:rPr lang="en-US" dirty="0"/>
              <a:t>Reporting as Bridging Opportunities </a:t>
            </a:r>
            <a:endParaRPr lang="x-none" dirty="0"/>
          </a:p>
        </p:txBody>
      </p:sp>
      <p:sp>
        <p:nvSpPr>
          <p:cNvPr id="3" name="Content Placeholder 2">
            <a:extLst>
              <a:ext uri="{FF2B5EF4-FFF2-40B4-BE49-F238E27FC236}">
                <a16:creationId xmlns:a16="http://schemas.microsoft.com/office/drawing/2014/main" id="{21776620-5F3F-40E0-941D-499ED5DB490C}"/>
              </a:ext>
            </a:extLst>
          </p:cNvPr>
          <p:cNvSpPr>
            <a:spLocks noGrp="1"/>
          </p:cNvSpPr>
          <p:nvPr>
            <p:ph sz="half" idx="1"/>
          </p:nvPr>
        </p:nvSpPr>
        <p:spPr>
          <a:xfrm>
            <a:off x="838200" y="2010833"/>
            <a:ext cx="5096934" cy="4166130"/>
          </a:xfrm>
        </p:spPr>
        <p:txBody>
          <a:bodyPr>
            <a:normAutofit/>
          </a:bodyPr>
          <a:lstStyle/>
          <a:p>
            <a:r>
              <a:rPr lang="en-US" sz="4000" dirty="0"/>
              <a:t>The Peacebuilding Researcher and Evaluator</a:t>
            </a:r>
          </a:p>
          <a:p>
            <a:pPr lvl="1"/>
            <a:r>
              <a:rPr lang="en-US" sz="4000" dirty="0"/>
              <a:t>The Academic or </a:t>
            </a:r>
          </a:p>
          <a:p>
            <a:pPr lvl="1"/>
            <a:r>
              <a:rPr lang="en-US" sz="4000" dirty="0"/>
              <a:t>The Practitioner </a:t>
            </a:r>
            <a:endParaRPr lang="x-none" sz="4000" dirty="0"/>
          </a:p>
        </p:txBody>
      </p:sp>
      <p:sp>
        <p:nvSpPr>
          <p:cNvPr id="4" name="Content Placeholder 3">
            <a:extLst>
              <a:ext uri="{FF2B5EF4-FFF2-40B4-BE49-F238E27FC236}">
                <a16:creationId xmlns:a16="http://schemas.microsoft.com/office/drawing/2014/main" id="{BDA14A7E-6C54-4623-90D3-A57DD450FC0A}"/>
              </a:ext>
            </a:extLst>
          </p:cNvPr>
          <p:cNvSpPr>
            <a:spLocks noGrp="1"/>
          </p:cNvSpPr>
          <p:nvPr>
            <p:ph sz="half" idx="2"/>
          </p:nvPr>
        </p:nvSpPr>
        <p:spPr>
          <a:xfrm>
            <a:off x="6256866" y="2010833"/>
            <a:ext cx="5096933" cy="4166130"/>
          </a:xfrm>
        </p:spPr>
        <p:txBody>
          <a:bodyPr>
            <a:normAutofit/>
          </a:bodyPr>
          <a:lstStyle/>
          <a:p>
            <a:r>
              <a:rPr kumimoji="0" lang="en-US" sz="3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How do you to convey the voices and views of the people engaged in the research process and yet maintain an objective distance from the emotions and living traumas you encountered while engaging them.</a:t>
            </a:r>
            <a:endParaRPr lang="x-none" sz="3200" dirty="0"/>
          </a:p>
        </p:txBody>
      </p:sp>
    </p:spTree>
    <p:extLst>
      <p:ext uri="{BB962C8B-B14F-4D97-AF65-F5344CB8AC3E}">
        <p14:creationId xmlns:p14="http://schemas.microsoft.com/office/powerpoint/2010/main" val="523149433"/>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E9800-B61E-47BE-9DC8-A4B1F54561E9}"/>
              </a:ext>
            </a:extLst>
          </p:cNvPr>
          <p:cNvSpPr>
            <a:spLocks noGrp="1"/>
          </p:cNvSpPr>
          <p:nvPr>
            <p:ph type="title"/>
          </p:nvPr>
        </p:nvSpPr>
        <p:spPr/>
        <p:txBody>
          <a:bodyPr/>
          <a:lstStyle/>
          <a:p>
            <a:r>
              <a:rPr lang="en-US" b="1" dirty="0">
                <a:latin typeface="Calibri" panose="020F0502020204030204" pitchFamily="34" charset="0"/>
                <a:ea typeface="Calibri" panose="020F0502020204030204" pitchFamily="34" charset="0"/>
                <a:cs typeface="Times New Roman" panose="02020603050405020304" pitchFamily="18" charset="0"/>
              </a:rPr>
              <a:t>Reporting as Narrative Construction</a:t>
            </a:r>
            <a:endParaRPr lang="x-none" dirty="0"/>
          </a:p>
        </p:txBody>
      </p:sp>
      <p:sp>
        <p:nvSpPr>
          <p:cNvPr id="3" name="Content Placeholder 2">
            <a:extLst>
              <a:ext uri="{FF2B5EF4-FFF2-40B4-BE49-F238E27FC236}">
                <a16:creationId xmlns:a16="http://schemas.microsoft.com/office/drawing/2014/main" id="{F151063B-DE1C-4F74-8AB7-692DA0836E0D}"/>
              </a:ext>
            </a:extLst>
          </p:cNvPr>
          <p:cNvSpPr>
            <a:spLocks noGrp="1"/>
          </p:cNvSpPr>
          <p:nvPr>
            <p:ph sz="half" idx="1"/>
          </p:nvPr>
        </p:nvSpPr>
        <p:spPr/>
        <p:txBody>
          <a:bodyPr>
            <a:normAutofit fontScale="92500" lnSpcReduction="10000"/>
          </a:bodyPr>
          <a:lstStyle/>
          <a:p>
            <a:pPr marL="0" indent="0">
              <a:lnSpc>
                <a:spcPct val="107000"/>
              </a:lnSpc>
              <a:spcAft>
                <a:spcPts val="800"/>
              </a:spcAft>
              <a:buNone/>
            </a:pPr>
            <a:r>
              <a:rPr lang="en-US" sz="2800" i="1" u="sng" dirty="0">
                <a:effectLst/>
                <a:latin typeface="Calibri" panose="020F0502020204030204" pitchFamily="34" charset="0"/>
                <a:ea typeface="Calibri" panose="020F0502020204030204" pitchFamily="34" charset="0"/>
                <a:cs typeface="Times New Roman" panose="02020603050405020304" pitchFamily="18" charset="0"/>
              </a:rPr>
              <a:t>Reporting is narrative construction</a:t>
            </a:r>
            <a:r>
              <a:rPr lang="en-US" i="1" u="sng" dirty="0">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How does the researcher bring out the reality of </a:t>
            </a:r>
            <a:r>
              <a:rPr lang="en-US" sz="2800" b="1" i="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what is, </a:t>
            </a:r>
            <a:r>
              <a:rPr lang="en-US" dirty="0">
                <a:latin typeface="Calibri" panose="020F0502020204030204" pitchFamily="34" charset="0"/>
                <a:ea typeface="Calibri" panose="020F0502020204030204" pitchFamily="34" charset="0"/>
                <a:cs typeface="Times New Roman" panose="02020603050405020304" pitchFamily="18" charset="0"/>
              </a:rPr>
              <a:t>with the people he or she engages </a:t>
            </a:r>
            <a:r>
              <a:rPr lang="en-US" sz="2800" b="1" i="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especially in respect of magnifying the voices and views of subaltern groups, the oppressed </a:t>
            </a:r>
            <a:r>
              <a:rPr lang="en-US" sz="2800" dirty="0">
                <a:effectLst/>
                <a:latin typeface="Calibri" panose="020F0502020204030204" pitchFamily="34" charset="0"/>
                <a:ea typeface="Calibri" panose="020F0502020204030204" pitchFamily="34" charset="0"/>
                <a:cs typeface="Times New Roman" panose="02020603050405020304" pitchFamily="18" charset="0"/>
              </a:rPr>
              <a:t>without courting accusation of empathy? </a:t>
            </a:r>
            <a:endParaRPr lang="x-none" dirty="0"/>
          </a:p>
        </p:txBody>
      </p:sp>
      <p:sp>
        <p:nvSpPr>
          <p:cNvPr id="4" name="Content Placeholder 3">
            <a:extLst>
              <a:ext uri="{FF2B5EF4-FFF2-40B4-BE49-F238E27FC236}">
                <a16:creationId xmlns:a16="http://schemas.microsoft.com/office/drawing/2014/main" id="{907EC5C4-62B1-4BD0-B263-99486C912306}"/>
              </a:ext>
            </a:extLst>
          </p:cNvPr>
          <p:cNvSpPr>
            <a:spLocks noGrp="1"/>
          </p:cNvSpPr>
          <p:nvPr>
            <p:ph sz="half" idx="2"/>
          </p:nvPr>
        </p:nvSpPr>
        <p:spPr/>
        <p:txBody>
          <a:bodyPr>
            <a:normAutofit fontScale="92500" lnSpcReduction="10000"/>
          </a:bodyPr>
          <a:lstStyle/>
          <a:p>
            <a:pPr marL="0" indent="0" algn="ctr">
              <a:buNone/>
            </a:pP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Solution Inadequate</a:t>
            </a:r>
          </a:p>
          <a:p>
            <a:r>
              <a:rPr lang="en-US" dirty="0">
                <a:latin typeface="Calibri" panose="020F0502020204030204" pitchFamily="34" charset="0"/>
                <a:ea typeface="Calibri" panose="020F0502020204030204" pitchFamily="34" charset="0"/>
                <a:cs typeface="Times New Roman" panose="02020603050405020304" pitchFamily="18" charset="0"/>
              </a:rPr>
              <a:t>I use anonymized direct quotes as much as possible to preserve the authenticity of voices and views in the reporting. </a:t>
            </a:r>
          </a:p>
          <a:p>
            <a:r>
              <a:rPr lang="en-US" dirty="0">
                <a:latin typeface="Calibri" panose="020F0502020204030204" pitchFamily="34" charset="0"/>
                <a:ea typeface="Calibri" panose="020F0502020204030204" pitchFamily="34" charset="0"/>
                <a:cs typeface="Times New Roman" panose="02020603050405020304" pitchFamily="18" charset="0"/>
              </a:rPr>
              <a:t>However, juxtaposing, linking, de-linking, and weaving different voices and views into a consistent and meaningful narrative is like painting a picture on a canvass </a:t>
            </a:r>
          </a:p>
          <a:p>
            <a:pPr lvl="1"/>
            <a:r>
              <a:rPr lang="en-US" dirty="0">
                <a:latin typeface="Calibri" panose="020F0502020204030204" pitchFamily="34" charset="0"/>
                <a:ea typeface="Calibri" panose="020F0502020204030204" pitchFamily="34" charset="0"/>
                <a:cs typeface="Times New Roman" panose="02020603050405020304" pitchFamily="18" charset="0"/>
              </a:rPr>
              <a:t>in which process the emotions of the artist and the art are one. </a:t>
            </a:r>
            <a:endParaRPr lang="x-none" dirty="0"/>
          </a:p>
        </p:txBody>
      </p:sp>
    </p:spTree>
    <p:extLst>
      <p:ext uri="{BB962C8B-B14F-4D97-AF65-F5344CB8AC3E}">
        <p14:creationId xmlns:p14="http://schemas.microsoft.com/office/powerpoint/2010/main" val="3635176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78B71-A600-4F35-9FE8-B7664F4265FE}"/>
              </a:ext>
            </a:extLst>
          </p:cNvPr>
          <p:cNvSpPr>
            <a:spLocks noGrp="1"/>
          </p:cNvSpPr>
          <p:nvPr>
            <p:ph type="title"/>
          </p:nvPr>
        </p:nvSpPr>
        <p:spPr/>
        <p:txBody>
          <a:bodyPr>
            <a:normAutofit fontScale="90000"/>
          </a:bodyPr>
          <a:lstStyle/>
          <a:p>
            <a:pPr algn="ctr"/>
            <a:r>
              <a:rPr lang="en-US" sz="3100" b="1" dirty="0">
                <a:latin typeface="Calibri" panose="020F0502020204030204" pitchFamily="34" charset="0"/>
                <a:ea typeface="Calibri" panose="020F0502020204030204" pitchFamily="34" charset="0"/>
                <a:cs typeface="Times New Roman" panose="02020603050405020304" pitchFamily="18" charset="0"/>
              </a:rPr>
              <a:t>Boundaries of Peace and Development Research and Evaluation: </a:t>
            </a:r>
            <a:br>
              <a:rPr lang="en-US" b="1" dirty="0">
                <a:latin typeface="Calibri" panose="020F0502020204030204" pitchFamily="34" charset="0"/>
                <a:ea typeface="Calibri" panose="020F0502020204030204" pitchFamily="34" charset="0"/>
                <a:cs typeface="Times New Roman" panose="02020603050405020304" pitchFamily="18" charset="0"/>
              </a:rPr>
            </a:br>
            <a:r>
              <a:rPr lang="en-US" sz="31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Contentions</a:t>
            </a:r>
            <a:endParaRPr lang="x-none" sz="3100" b="1" dirty="0">
              <a:solidFill>
                <a:schemeClr val="accent2">
                  <a:lumMod val="75000"/>
                </a:schemeClr>
              </a:solidFill>
            </a:endParaRPr>
          </a:p>
        </p:txBody>
      </p:sp>
      <p:sp>
        <p:nvSpPr>
          <p:cNvPr id="3" name="Content Placeholder 2">
            <a:extLst>
              <a:ext uri="{FF2B5EF4-FFF2-40B4-BE49-F238E27FC236}">
                <a16:creationId xmlns:a16="http://schemas.microsoft.com/office/drawing/2014/main" id="{8943EEB5-29C9-44B6-BE88-9BB4440F987C}"/>
              </a:ext>
            </a:extLst>
          </p:cNvPr>
          <p:cNvSpPr>
            <a:spLocks noGrp="1"/>
          </p:cNvSpPr>
          <p:nvPr>
            <p:ph idx="1"/>
          </p:nvPr>
        </p:nvSpPr>
        <p:spPr>
          <a:xfrm>
            <a:off x="838200" y="1576552"/>
            <a:ext cx="10515600" cy="5034455"/>
          </a:xfrm>
        </p:spPr>
        <p:txBody>
          <a:bodyPr>
            <a:noAutofit/>
          </a:bodyPr>
          <a:lstStyle/>
          <a:p>
            <a:pPr marL="342900" lvl="0" indent="-342900">
              <a:lnSpc>
                <a:spcPct val="100000"/>
              </a:lnSpc>
              <a:spcBef>
                <a:spcPts val="0"/>
              </a:spcBef>
              <a:buFont typeface="Symbol" panose="05050102010706020507" pitchFamily="18" charset="2"/>
              <a:buChar char=""/>
            </a:pPr>
            <a:r>
              <a:rPr lang="en-US" dirty="0">
                <a:effectLst/>
                <a:latin typeface="Calibri" panose="020F0502020204030204" pitchFamily="34" charset="0"/>
                <a:ea typeface="Times New Roman" panose="02020603050405020304" pitchFamily="18" charset="0"/>
                <a:cs typeface="Times New Roman" panose="02020603050405020304" pitchFamily="18" charset="0"/>
              </a:rPr>
              <a:t>Conflicts may erupt and end within short spells of time </a:t>
            </a:r>
            <a:endParaRPr lang="x-none"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00000"/>
              </a:lnSpc>
              <a:spcBef>
                <a:spcPts val="0"/>
              </a:spcBef>
              <a:buFont typeface="Courier New" panose="02070309020205020404" pitchFamily="49" charset="0"/>
              <a:buChar char="o"/>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but the healing, reconciliation, and the (re)building of peace take very long time to materialize. </a:t>
            </a:r>
            <a:endParaRPr lang="x-none"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0000"/>
              </a:lnSpc>
              <a:spcBef>
                <a:spcPts val="0"/>
              </a:spcBef>
              <a:buFont typeface="Symbol" panose="05050102010706020507" pitchFamily="18" charset="2"/>
              <a:buChar char=""/>
            </a:pP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0000"/>
              </a:lnSpc>
              <a:spcBef>
                <a:spcPts val="0"/>
              </a:spcBef>
              <a:buFont typeface="Symbol" panose="05050102010706020507" pitchFamily="18" charset="2"/>
              <a:buChar char=""/>
            </a:pPr>
            <a:r>
              <a:rPr lang="en-US" dirty="0">
                <a:effectLst/>
                <a:latin typeface="Calibri" panose="020F0502020204030204" pitchFamily="34" charset="0"/>
                <a:ea typeface="Times New Roman" panose="02020603050405020304" pitchFamily="18" charset="0"/>
                <a:cs typeface="Times New Roman" panose="02020603050405020304" pitchFamily="18" charset="0"/>
              </a:rPr>
              <a:t>The destruction of human relationships and institutional  infrastructure during war occur within a twinkle of an eye</a:t>
            </a:r>
            <a:endParaRPr lang="x-none"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00000"/>
              </a:lnSpc>
              <a:spcBef>
                <a:spcPts val="0"/>
              </a:spcBef>
              <a:buFont typeface="Courier New" panose="02070309020205020404" pitchFamily="49" charset="0"/>
              <a:buChar char="o"/>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But the rebuilding of same can take forever</a:t>
            </a:r>
            <a:endParaRPr lang="x-none"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0000"/>
              </a:lnSpc>
              <a:spcBef>
                <a:spcPts val="0"/>
              </a:spcBef>
              <a:buFont typeface="Symbol" panose="05050102010706020507" pitchFamily="18" charset="2"/>
              <a:buChar char=""/>
            </a:pP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0000"/>
              </a:lnSpc>
              <a:spcBef>
                <a:spcPts val="0"/>
              </a:spcBef>
              <a:buFont typeface="Symbol" panose="05050102010706020507" pitchFamily="18" charset="2"/>
              <a:buChar char=""/>
            </a:pPr>
            <a:r>
              <a:rPr lang="en-US" dirty="0">
                <a:effectLst/>
                <a:latin typeface="Calibri" panose="020F0502020204030204" pitchFamily="34" charset="0"/>
                <a:ea typeface="Times New Roman" panose="02020603050405020304" pitchFamily="18" charset="0"/>
                <a:cs typeface="Times New Roman" panose="02020603050405020304" pitchFamily="18" charset="0"/>
              </a:rPr>
              <a:t>Those who initiated and oversaw the destructions of war may be long dead and gone</a:t>
            </a:r>
            <a:endParaRPr lang="x-none"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00000"/>
              </a:lnSpc>
              <a:spcBef>
                <a:spcPts val="0"/>
              </a:spcBef>
              <a:buFont typeface="Courier New" panose="02070309020205020404" pitchFamily="49" charset="0"/>
              <a:buChar char="o"/>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But those who live with the pain and suffering and need healing and reconciliation may be far removed from the events of war and destruction</a:t>
            </a:r>
            <a:endParaRPr lang="x-none"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0229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06C46-D29A-4AC6-BB98-C823B21F2FFE}"/>
              </a:ext>
            </a:extLst>
          </p:cNvPr>
          <p:cNvSpPr>
            <a:spLocks noGrp="1"/>
          </p:cNvSpPr>
          <p:nvPr>
            <p:ph type="title"/>
          </p:nvPr>
        </p:nvSpPr>
        <p:spPr/>
        <p:txBody>
          <a:bodyPr/>
          <a:lstStyle/>
          <a:p>
            <a:pPr algn="ctr"/>
            <a:r>
              <a:rPr lang="en-US" b="1" dirty="0">
                <a:latin typeface="Calibri" panose="020F0502020204030204" pitchFamily="34" charset="0"/>
                <a:ea typeface="Calibri" panose="020F0502020204030204" pitchFamily="34" charset="0"/>
                <a:cs typeface="Times New Roman" panose="02020603050405020304" pitchFamily="18" charset="0"/>
              </a:rPr>
              <a:t>Reporting is Representation</a:t>
            </a:r>
            <a:endParaRPr lang="x-none" dirty="0"/>
          </a:p>
        </p:txBody>
      </p:sp>
      <p:sp>
        <p:nvSpPr>
          <p:cNvPr id="3" name="Content Placeholder 2">
            <a:extLst>
              <a:ext uri="{FF2B5EF4-FFF2-40B4-BE49-F238E27FC236}">
                <a16:creationId xmlns:a16="http://schemas.microsoft.com/office/drawing/2014/main" id="{D03C5AE9-388C-493D-90AA-81D0E7C18A2F}"/>
              </a:ext>
            </a:extLst>
          </p:cNvPr>
          <p:cNvSpPr>
            <a:spLocks noGrp="1"/>
          </p:cNvSpPr>
          <p:nvPr>
            <p:ph idx="1"/>
          </p:nvPr>
        </p:nvSpPr>
        <p:spPr>
          <a:xfrm>
            <a:off x="4821620" y="1499803"/>
            <a:ext cx="7034048" cy="5142735"/>
          </a:xfrm>
        </p:spPr>
        <p:txBody>
          <a:bodyPr>
            <a:normAutofit fontScale="92500" lnSpcReduction="10000"/>
          </a:bodyPr>
          <a:lstStyle/>
          <a:p>
            <a:pPr>
              <a:lnSpc>
                <a:spcPct val="107000"/>
              </a:lnSpc>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Whose narratives of conflict, peace, and development are we representing? – mindful of orthodoxy and heterodoxy  </a:t>
            </a:r>
          </a:p>
          <a:p>
            <a:pPr lvl="1">
              <a:lnSpc>
                <a:spcPct val="107000"/>
              </a:lnSpc>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whose view of development is development? </a:t>
            </a:r>
          </a:p>
          <a:p>
            <a:pPr lvl="1">
              <a:lnSpc>
                <a:spcPct val="107000"/>
              </a:lnSpc>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Whose concept of peace is peace? </a:t>
            </a:r>
          </a:p>
          <a:p>
            <a:pPr lvl="1">
              <a:lnSpc>
                <a:spcPct val="107000"/>
              </a:lnSpc>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Is there space for accommodating alternative worldviews? </a:t>
            </a:r>
          </a:p>
          <a:p>
            <a:pPr lvl="1">
              <a:lnSpc>
                <a:spcPct val="107000"/>
              </a:lnSpc>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Is there space for an inclusive narrative where </a:t>
            </a:r>
            <a:r>
              <a:rPr lang="en-US"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your story </a:t>
            </a:r>
            <a:r>
              <a:rPr lang="en-US" dirty="0">
                <a:effectLst/>
                <a:latin typeface="Calibri" panose="020F0502020204030204" pitchFamily="34" charset="0"/>
                <a:ea typeface="Calibri" panose="020F0502020204030204" pitchFamily="34" charset="0"/>
                <a:cs typeface="Times New Roman" panose="02020603050405020304" pitchFamily="18" charset="0"/>
              </a:rPr>
              <a:t>and </a:t>
            </a:r>
            <a:r>
              <a:rPr lang="en-US"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mine</a:t>
            </a:r>
            <a:r>
              <a:rPr lang="en-US" dirty="0">
                <a:effectLst/>
                <a:latin typeface="Calibri" panose="020F0502020204030204" pitchFamily="34" charset="0"/>
                <a:ea typeface="Calibri" panose="020F0502020204030204" pitchFamily="34" charset="0"/>
                <a:cs typeface="Times New Roman" panose="02020603050405020304" pitchFamily="18" charset="0"/>
              </a:rPr>
              <a:t> become </a:t>
            </a:r>
            <a:r>
              <a:rPr lang="en-US" b="1" dirty="0">
                <a:solidFill>
                  <a:srgbClr val="00FF00"/>
                </a:solidFill>
                <a:effectLst/>
                <a:latin typeface="Calibri" panose="020F0502020204030204" pitchFamily="34" charset="0"/>
                <a:ea typeface="Calibri" panose="020F0502020204030204" pitchFamily="34" charset="0"/>
                <a:cs typeface="Times New Roman" panose="02020603050405020304" pitchFamily="18" charset="0"/>
              </a:rPr>
              <a:t>our story</a:t>
            </a: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lvl="1">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Is there a role for the peace/development researcher in facilitating this convergence?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x-none" dirty="0"/>
          </a:p>
        </p:txBody>
      </p:sp>
      <p:sp>
        <p:nvSpPr>
          <p:cNvPr id="4" name="TextBox 3">
            <a:extLst>
              <a:ext uri="{FF2B5EF4-FFF2-40B4-BE49-F238E27FC236}">
                <a16:creationId xmlns:a16="http://schemas.microsoft.com/office/drawing/2014/main" id="{9C365A15-2038-4613-92C7-D1BBBFC6B8F1}"/>
              </a:ext>
            </a:extLst>
          </p:cNvPr>
          <p:cNvSpPr txBox="1"/>
          <p:nvPr/>
        </p:nvSpPr>
        <p:spPr>
          <a:xfrm>
            <a:off x="420414" y="1732160"/>
            <a:ext cx="3563008" cy="4308872"/>
          </a:xfrm>
          <a:prstGeom prst="rect">
            <a:avLst/>
          </a:prstGeom>
          <a:solidFill>
            <a:srgbClr val="00FF00"/>
          </a:solidFill>
        </p:spPr>
        <p:txBody>
          <a:bodyPr wrap="square" rtlCol="0">
            <a:spAutoFit/>
          </a:bodyPr>
          <a:lstStyle/>
          <a:p>
            <a:pPr algn="ctr"/>
            <a:r>
              <a:rPr lang="en-US" sz="1800" b="1" dirty="0">
                <a:effectLst/>
                <a:latin typeface="Calibri" panose="020F0502020204030204" pitchFamily="34" charset="0"/>
                <a:ea typeface="Calibri" panose="020F0502020204030204" pitchFamily="34" charset="0"/>
                <a:cs typeface="Times New Roman" panose="02020603050405020304" pitchFamily="18" charset="0"/>
              </a:rPr>
              <a:t>Researcher/Evaluator vs Facilitator</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Calibri" panose="020F0502020204030204" pitchFamily="34" charset="0"/>
                <a:ea typeface="Calibri" panose="020F0502020204030204" pitchFamily="34" charset="0"/>
                <a:cs typeface="Times New Roman" panose="02020603050405020304" pitchFamily="18" charset="0"/>
              </a:rPr>
              <a:t>Research and evaluation reports can easily be possessed as </a:t>
            </a:r>
            <a:r>
              <a:rPr lang="en-US" sz="2000" dirty="0">
                <a:latin typeface="Calibri" panose="020F0502020204030204" pitchFamily="34" charset="0"/>
                <a:ea typeface="Calibri" panose="020F0502020204030204" pitchFamily="34" charset="0"/>
                <a:cs typeface="Times New Roman" panose="02020603050405020304" pitchFamily="18" charset="0"/>
              </a:rPr>
              <a:t>part of recorded history of a conflict.</a:t>
            </a:r>
          </a:p>
          <a:p>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Calibri" panose="020F0502020204030204" pitchFamily="34" charset="0"/>
                <a:ea typeface="Calibri" panose="020F0502020204030204" pitchFamily="34" charset="0"/>
                <a:cs typeface="Times New Roman" panose="02020603050405020304" pitchFamily="18" charset="0"/>
              </a:rPr>
              <a:t>How does the researcher/evaluator through documenting findings</a:t>
            </a:r>
            <a:r>
              <a:rPr lang="en-US" sz="2000" dirty="0">
                <a:latin typeface="Calibri" panose="020F0502020204030204" pitchFamily="34" charset="0"/>
                <a:ea typeface="Calibri" panose="020F0502020204030204" pitchFamily="34" charset="0"/>
                <a:cs typeface="Times New Roman" panose="02020603050405020304" pitchFamily="18" charset="0"/>
              </a:rPr>
              <a:t>, facilitate the </a:t>
            </a:r>
            <a:r>
              <a:rPr lang="en-US" sz="2000" dirty="0">
                <a:effectLst/>
                <a:latin typeface="Calibri" panose="020F0502020204030204" pitchFamily="34" charset="0"/>
                <a:ea typeface="Calibri" panose="020F0502020204030204" pitchFamily="34" charset="0"/>
                <a:cs typeface="Times New Roman" panose="02020603050405020304" pitchFamily="18" charset="0"/>
              </a:rPr>
              <a:t>convergence of narratives as the meeting point for healing, peace, and reconciliation to happen? </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x-none" dirty="0"/>
          </a:p>
        </p:txBody>
      </p:sp>
    </p:spTree>
    <p:extLst>
      <p:ext uri="{BB962C8B-B14F-4D97-AF65-F5344CB8AC3E}">
        <p14:creationId xmlns:p14="http://schemas.microsoft.com/office/powerpoint/2010/main" val="2797421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A316-67CB-4F24-A2E5-53F94FFED13F}"/>
              </a:ext>
            </a:extLst>
          </p:cNvPr>
          <p:cNvSpPr>
            <a:spLocks noGrp="1"/>
          </p:cNvSpPr>
          <p:nvPr>
            <p:ph type="title"/>
          </p:nvPr>
        </p:nvSpPr>
        <p:spPr>
          <a:xfrm>
            <a:off x="838200" y="365126"/>
            <a:ext cx="10515600" cy="591316"/>
          </a:xfrm>
        </p:spPr>
        <p:txBody>
          <a:bodyPr>
            <a:normAutofit fontScale="90000"/>
          </a:bodyPr>
          <a:lstStyle/>
          <a:p>
            <a:pPr algn="ctr"/>
            <a:r>
              <a:rPr lang="en-US" b="1" dirty="0">
                <a:latin typeface="Calibri" panose="020F0502020204030204" pitchFamily="34" charset="0"/>
                <a:ea typeface="Calibri" panose="020F0502020204030204" pitchFamily="34" charset="0"/>
                <a:cs typeface="Times New Roman" panose="02020603050405020304" pitchFamily="18" charset="0"/>
              </a:rPr>
              <a:t>Reporting as Messengering</a:t>
            </a:r>
            <a:endParaRPr lang="x-none" dirty="0"/>
          </a:p>
        </p:txBody>
      </p:sp>
      <p:sp>
        <p:nvSpPr>
          <p:cNvPr id="3" name="Content Placeholder 2">
            <a:extLst>
              <a:ext uri="{FF2B5EF4-FFF2-40B4-BE49-F238E27FC236}">
                <a16:creationId xmlns:a16="http://schemas.microsoft.com/office/drawing/2014/main" id="{BF16605F-BA77-4D65-8772-DE3DC6E72E90}"/>
              </a:ext>
            </a:extLst>
          </p:cNvPr>
          <p:cNvSpPr>
            <a:spLocks noGrp="1"/>
          </p:cNvSpPr>
          <p:nvPr>
            <p:ph sz="half" idx="1"/>
          </p:nvPr>
        </p:nvSpPr>
        <p:spPr>
          <a:xfrm>
            <a:off x="378373" y="1166648"/>
            <a:ext cx="8282152" cy="5475890"/>
          </a:xfrm>
        </p:spPr>
        <p:txBody>
          <a:bodyPr>
            <a:normAutofit fontScale="25000" lnSpcReduction="20000"/>
          </a:bodyPr>
          <a:lstStyle/>
          <a:p>
            <a:pPr>
              <a:lnSpc>
                <a:spcPct val="107000"/>
              </a:lnSpc>
              <a:spcAft>
                <a:spcPts val="800"/>
              </a:spcAft>
            </a:pPr>
            <a:r>
              <a:rPr lang="en-US" sz="9600" dirty="0">
                <a:effectLst/>
                <a:latin typeface="Calibri" panose="020F0502020204030204" pitchFamily="34" charset="0"/>
                <a:ea typeface="Calibri" panose="020F0502020204030204" pitchFamily="34" charset="0"/>
                <a:cs typeface="Times New Roman" panose="02020603050405020304" pitchFamily="18" charset="0"/>
              </a:rPr>
              <a:t>Some research/evaluation participants may be highly traumatized, marginalized, criminalized, or ostracized individuals and groups whose voices may never have been heard </a:t>
            </a:r>
          </a:p>
          <a:p>
            <a:pPr lvl="1">
              <a:lnSpc>
                <a:spcPct val="107000"/>
              </a:lnSpc>
              <a:spcAft>
                <a:spcPts val="800"/>
              </a:spcAft>
            </a:pPr>
            <a:r>
              <a:rPr lang="en-US" sz="7200" dirty="0">
                <a:effectLst/>
                <a:latin typeface="Calibri" panose="020F0502020204030204" pitchFamily="34" charset="0"/>
                <a:ea typeface="Calibri" panose="020F0502020204030204" pitchFamily="34" charset="0"/>
                <a:cs typeface="Times New Roman" panose="02020603050405020304" pitchFamily="18" charset="0"/>
              </a:rPr>
              <a:t>the Zogo and Zoges in Liberia – ex-child soldiers taking refuge in drugs and earning </a:t>
            </a:r>
            <a:r>
              <a:rPr lang="en-US" sz="7200" dirty="0">
                <a:latin typeface="Calibri" panose="020F0502020204030204" pitchFamily="34" charset="0"/>
                <a:ea typeface="Calibri" panose="020F0502020204030204" pitchFamily="34" charset="0"/>
                <a:cs typeface="Times New Roman" panose="02020603050405020304" pitchFamily="18" charset="0"/>
              </a:rPr>
              <a:t>their living through </a:t>
            </a:r>
            <a:r>
              <a:rPr lang="en-US" sz="7200" dirty="0">
                <a:effectLst/>
                <a:latin typeface="Calibri" panose="020F0502020204030204" pitchFamily="34" charset="0"/>
                <a:ea typeface="Calibri" panose="020F0502020204030204" pitchFamily="34" charset="0"/>
                <a:cs typeface="Times New Roman" panose="02020603050405020304" pitchFamily="18" charset="0"/>
              </a:rPr>
              <a:t>crimes</a:t>
            </a:r>
          </a:p>
          <a:p>
            <a:pPr lvl="1">
              <a:lnSpc>
                <a:spcPct val="107000"/>
              </a:lnSpc>
              <a:spcAft>
                <a:spcPts val="800"/>
              </a:spcAft>
            </a:pPr>
            <a:r>
              <a:rPr lang="en-US" sz="7200" dirty="0">
                <a:effectLst/>
                <a:latin typeface="Calibri" panose="020F0502020204030204" pitchFamily="34" charset="0"/>
                <a:ea typeface="Calibri" panose="020F0502020204030204" pitchFamily="34" charset="0"/>
                <a:cs typeface="Times New Roman" panose="02020603050405020304" pitchFamily="18" charset="0"/>
              </a:rPr>
              <a:t>Satan’s Field gangsters in Plateau Stat</a:t>
            </a:r>
          </a:p>
          <a:p>
            <a:pPr lvl="1">
              <a:lnSpc>
                <a:spcPct val="107000"/>
              </a:lnSpc>
              <a:spcAft>
                <a:spcPts val="800"/>
              </a:spcAft>
            </a:pPr>
            <a:r>
              <a:rPr lang="en-GB" sz="6000" b="1" dirty="0">
                <a:solidFill>
                  <a:srgbClr val="3A3A3A"/>
                </a:solidFill>
                <a:effectLst/>
                <a:latin typeface="Helvetica Neue"/>
              </a:rPr>
              <a:t> King of Bunyoro-Kitara,</a:t>
            </a:r>
            <a:r>
              <a:rPr lang="en-US" sz="7200" dirty="0">
                <a:latin typeface="Calibri" panose="020F0502020204030204" pitchFamily="34" charset="0"/>
                <a:ea typeface="Calibri" panose="020F0502020204030204" pitchFamily="34" charset="0"/>
                <a:cs typeface="Times New Roman" panose="02020603050405020304" pitchFamily="18" charset="0"/>
              </a:rPr>
              <a:t> Hoima</a:t>
            </a:r>
            <a:endParaRPr lang="en-US" sz="7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600" dirty="0">
                <a:effectLst/>
                <a:latin typeface="Calibri" panose="020F0502020204030204" pitchFamily="34" charset="0"/>
                <a:ea typeface="Calibri" panose="020F0502020204030204" pitchFamily="34" charset="0"/>
                <a:cs typeface="Times New Roman" panose="02020603050405020304" pitchFamily="18" charset="0"/>
              </a:rPr>
              <a:t>Gaining access to them to listen to their stories, their pains, and their views requires building trust and confidentiality with them. </a:t>
            </a:r>
          </a:p>
          <a:p>
            <a:pPr>
              <a:lnSpc>
                <a:spcPct val="107000"/>
              </a:lnSpc>
              <a:spcAft>
                <a:spcPts val="800"/>
              </a:spcAft>
            </a:pPr>
            <a:r>
              <a:rPr lang="en-US" sz="9600" dirty="0">
                <a:effectLst/>
                <a:latin typeface="Calibri" panose="020F0502020204030204" pitchFamily="34" charset="0"/>
                <a:ea typeface="Calibri" panose="020F0502020204030204" pitchFamily="34" charset="0"/>
                <a:cs typeface="Times New Roman" panose="02020603050405020304" pitchFamily="18" charset="0"/>
              </a:rPr>
              <a:t>In return for granting access, they may see the researcher as their “porte-parole” to the world </a:t>
            </a:r>
            <a:r>
              <a:rPr lang="en-US" sz="11200" dirty="0">
                <a:effectLst/>
                <a:latin typeface="Calibri" panose="020F0502020204030204" pitchFamily="34" charset="0"/>
                <a:ea typeface="Calibri" panose="020F0502020204030204" pitchFamily="34" charset="0"/>
                <a:cs typeface="Times New Roman" panose="02020603050405020304" pitchFamily="18" charset="0"/>
              </a:rPr>
              <a:t>– </a:t>
            </a:r>
          </a:p>
          <a:p>
            <a:pPr lvl="1">
              <a:lnSpc>
                <a:spcPct val="107000"/>
              </a:lnSpc>
              <a:spcAft>
                <a:spcPts val="800"/>
              </a:spcAft>
            </a:pPr>
            <a:r>
              <a:rPr lang="en-US" sz="7200" dirty="0">
                <a:effectLst/>
                <a:latin typeface="Calibri" panose="020F0502020204030204" pitchFamily="34" charset="0"/>
                <a:ea typeface="Calibri" panose="020F0502020204030204" pitchFamily="34" charset="0"/>
                <a:cs typeface="Times New Roman" panose="02020603050405020304" pitchFamily="18" charset="0"/>
              </a:rPr>
              <a:t>one to tell their stories and articulate their views on peace and development to the world – policy makers, development agencies, etc</a:t>
            </a:r>
            <a:r>
              <a:rPr lang="en-US" sz="1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x-none" dirty="0"/>
          </a:p>
        </p:txBody>
      </p:sp>
      <p:sp>
        <p:nvSpPr>
          <p:cNvPr id="4" name="Content Placeholder 3">
            <a:extLst>
              <a:ext uri="{FF2B5EF4-FFF2-40B4-BE49-F238E27FC236}">
                <a16:creationId xmlns:a16="http://schemas.microsoft.com/office/drawing/2014/main" id="{5D0D2924-8AB6-47B9-A056-3DFA617579EE}"/>
              </a:ext>
            </a:extLst>
          </p:cNvPr>
          <p:cNvSpPr>
            <a:spLocks noGrp="1"/>
          </p:cNvSpPr>
          <p:nvPr>
            <p:ph sz="half" idx="2"/>
          </p:nvPr>
        </p:nvSpPr>
        <p:spPr>
          <a:xfrm>
            <a:off x="9091448" y="1825625"/>
            <a:ext cx="2722180" cy="4351338"/>
          </a:xfrm>
          <a:solidFill>
            <a:schemeClr val="accent6">
              <a:lumMod val="40000"/>
              <a:lumOff val="60000"/>
            </a:schemeClr>
          </a:solidFill>
        </p:spPr>
        <p:txBody>
          <a:bodyPr>
            <a:normAutofit fontScale="25000" lnSpcReduction="20000"/>
          </a:bodyPr>
          <a:lstStyle/>
          <a:p>
            <a:pPr marL="0" marR="0" lvl="1" indent="0" algn="ctr" defTabSz="914400" rtl="0" eaLnBrk="1" fontAlgn="auto" latinLnBrk="0" hangingPunct="1">
              <a:lnSpc>
                <a:spcPct val="107000"/>
              </a:lnSpc>
              <a:spcBef>
                <a:spcPts val="500"/>
              </a:spcBef>
              <a:spcAft>
                <a:spcPts val="800"/>
              </a:spcAft>
              <a:buClrTx/>
              <a:buSzTx/>
              <a:buNone/>
              <a:tabLst/>
              <a:defRPr/>
            </a:pPr>
            <a:r>
              <a:rPr lang="en-US" sz="8000" b="1" dirty="0">
                <a:effectLst/>
                <a:latin typeface="Calibri" panose="020F0502020204030204" pitchFamily="34" charset="0"/>
                <a:ea typeface="Calibri" panose="020F0502020204030204" pitchFamily="34" charset="0"/>
                <a:cs typeface="Times New Roman" panose="02020603050405020304" pitchFamily="18" charset="0"/>
              </a:rPr>
              <a:t>Researcher versus Porte-parole role</a:t>
            </a:r>
            <a:endParaRPr lang="en-US" sz="80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marR="0" lvl="1" indent="0" algn="l" defTabSz="914400" rtl="0" eaLnBrk="1" fontAlgn="auto" latinLnBrk="0" hangingPunct="1">
              <a:lnSpc>
                <a:spcPct val="107000"/>
              </a:lnSpc>
              <a:spcBef>
                <a:spcPts val="500"/>
              </a:spcBef>
              <a:spcAft>
                <a:spcPts val="800"/>
              </a:spcAft>
              <a:buClrTx/>
              <a:buSzTx/>
              <a:buNone/>
              <a:tabLst/>
              <a:defRPr/>
            </a:pPr>
            <a:endParaRPr kumimoji="0" lang="en-US" sz="8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1" indent="0" algn="l" defTabSz="914400" rtl="0" eaLnBrk="1" fontAlgn="auto" latinLnBrk="0" hangingPunct="1">
              <a:lnSpc>
                <a:spcPct val="107000"/>
              </a:lnSpc>
              <a:spcBef>
                <a:spcPts val="500"/>
              </a:spcBef>
              <a:spcAft>
                <a:spcPts val="800"/>
              </a:spcAft>
              <a:buClrTx/>
              <a:buSzTx/>
              <a:buNone/>
              <a:tabLst/>
              <a:defRPr/>
            </a:pPr>
            <a:r>
              <a:rPr lang="en-US" sz="8000" dirty="0">
                <a:solidFill>
                  <a:prstClr val="black"/>
                </a:solidFill>
                <a:latin typeface="Calibri" panose="020F0502020204030204" pitchFamily="34" charset="0"/>
                <a:ea typeface="Calibri" panose="020F0502020204030204" pitchFamily="34" charset="0"/>
                <a:cs typeface="Times New Roman" panose="02020603050405020304" pitchFamily="18" charset="0"/>
              </a:rPr>
              <a:t>Challenge: </a:t>
            </a:r>
            <a:r>
              <a:rPr kumimoji="0" lang="en-US" sz="8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How does the researcher deliver on the trust and faith reposed in him or her and yet be able to report objectively on outcomes of the research, especially in longitudinal research or evaluation settings? </a:t>
            </a:r>
            <a:endParaRPr lang="x-none" dirty="0"/>
          </a:p>
        </p:txBody>
      </p:sp>
    </p:spTree>
    <p:extLst>
      <p:ext uri="{BB962C8B-B14F-4D97-AF65-F5344CB8AC3E}">
        <p14:creationId xmlns:p14="http://schemas.microsoft.com/office/powerpoint/2010/main" val="4108895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1">
            <a:extLst>
              <a:ext uri="{FF2B5EF4-FFF2-40B4-BE49-F238E27FC236}">
                <a16:creationId xmlns:a16="http://schemas.microsoft.com/office/drawing/2014/main" id="{E5132B4F-0600-43ED-A0E9-1A5EEAF4385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33600" y="457200"/>
            <a:ext cx="7924800" cy="5943600"/>
          </a:xfrm>
          <a:prstGeom prst="rect">
            <a:avLst/>
          </a:prstGeom>
        </p:spPr>
      </p:pic>
    </p:spTree>
    <p:extLst>
      <p:ext uri="{BB962C8B-B14F-4D97-AF65-F5344CB8AC3E}">
        <p14:creationId xmlns:p14="http://schemas.microsoft.com/office/powerpoint/2010/main" val="3325559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DF9CA-9DDE-4A24-A186-F21DC8FBCA0F}"/>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Times New Roman" panose="02020603050405020304" pitchFamily="18" charset="0"/>
              </a:rPr>
              <a:t>References</a:t>
            </a:r>
            <a:br>
              <a:rPr lang="x-none" dirty="0">
                <a:latin typeface="Calibri" panose="020F0502020204030204" pitchFamily="34" charset="0"/>
                <a:ea typeface="Calibri" panose="020F0502020204030204" pitchFamily="34" charset="0"/>
                <a:cs typeface="Times New Roman" panose="02020603050405020304" pitchFamily="18" charset="0"/>
              </a:rPr>
            </a:br>
            <a:endParaRPr lang="x-none" dirty="0"/>
          </a:p>
        </p:txBody>
      </p:sp>
      <p:sp>
        <p:nvSpPr>
          <p:cNvPr id="3" name="Content Placeholder 2">
            <a:extLst>
              <a:ext uri="{FF2B5EF4-FFF2-40B4-BE49-F238E27FC236}">
                <a16:creationId xmlns:a16="http://schemas.microsoft.com/office/drawing/2014/main" id="{21C8FC3C-466D-42C3-8BD2-1F696A3620F7}"/>
              </a:ext>
            </a:extLst>
          </p:cNvPr>
          <p:cNvSpPr>
            <a:spLocks noGrp="1"/>
          </p:cNvSpPr>
          <p:nvPr>
            <p:ph idx="1"/>
          </p:nvPr>
        </p:nvSpPr>
        <p:spPr/>
        <p:txBody>
          <a:bodyPr/>
          <a:lstStyle/>
          <a:p>
            <a:pPr marL="357188" indent="-357188">
              <a:lnSpc>
                <a:spcPct val="107000"/>
              </a:lnSpc>
              <a:spcAft>
                <a:spcPts val="800"/>
              </a:spcAft>
              <a:buNone/>
            </a:pPr>
            <a:r>
              <a:rPr lang="x-none" sz="2800" spc="-25"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Hettne, B. (1983). Peace and Development Contradictions and Compatibilities. </a:t>
            </a:r>
            <a:r>
              <a:rPr lang="x-none" sz="2800" i="1" spc="-25"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Journal of Peace Research</a:t>
            </a:r>
            <a:r>
              <a:rPr lang="x-none" sz="2800" spc="-25"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 </a:t>
            </a:r>
            <a:r>
              <a:rPr lang="x-none" sz="2800" i="1" spc="-25"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20</a:t>
            </a:r>
            <a:r>
              <a:rPr lang="x-none" sz="2800" spc="-25"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(4), 329–342. </a:t>
            </a:r>
            <a:r>
              <a:rPr lang="x-none" sz="2800" u="sng" spc="-25" dirty="0">
                <a:solidFill>
                  <a:srgbClr val="0563C1"/>
                </a:solidFill>
                <a:effectLst/>
                <a:latin typeface="Helvetica" panose="020B0604020202020204" pitchFamily="34" charset="0"/>
                <a:ea typeface="Calibri" panose="020F0502020204030204" pitchFamily="34" charset="0"/>
                <a:cs typeface="Times New Roman" panose="02020603050405020304" pitchFamily="18" charset="0"/>
                <a:hlinkClick r:id="rId2"/>
              </a:rPr>
              <a:t>http://www.jstor.org/stable/424167</a:t>
            </a:r>
            <a:r>
              <a:rPr lang="x-none" sz="2800" spc="-25"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 </a:t>
            </a:r>
            <a:endParaRPr lang="x-none"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endParaRPr lang="x-none"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x-none" dirty="0"/>
          </a:p>
        </p:txBody>
      </p:sp>
    </p:spTree>
    <p:extLst>
      <p:ext uri="{BB962C8B-B14F-4D97-AF65-F5344CB8AC3E}">
        <p14:creationId xmlns:p14="http://schemas.microsoft.com/office/powerpoint/2010/main" val="544136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E69ED-657A-4CD0-BA31-A7101B26C52F}"/>
              </a:ext>
            </a:extLst>
          </p:cNvPr>
          <p:cNvSpPr>
            <a:spLocks noGrp="1"/>
          </p:cNvSpPr>
          <p:nvPr>
            <p:ph type="title"/>
          </p:nvPr>
        </p:nvSpPr>
        <p:spPr/>
        <p:txBody>
          <a:bodyPr/>
          <a:lstStyle/>
          <a:p>
            <a:r>
              <a:rPr lang="en-US" b="1" dirty="0"/>
              <a:t>Contentions Cont’d</a:t>
            </a:r>
            <a:endParaRPr lang="x-none" b="1" dirty="0"/>
          </a:p>
        </p:txBody>
      </p:sp>
      <p:sp>
        <p:nvSpPr>
          <p:cNvPr id="3" name="Content Placeholder 2">
            <a:extLst>
              <a:ext uri="{FF2B5EF4-FFF2-40B4-BE49-F238E27FC236}">
                <a16:creationId xmlns:a16="http://schemas.microsoft.com/office/drawing/2014/main" id="{5BFC0F80-FAB3-49DC-8036-DAB2AE3A1D5C}"/>
              </a:ext>
            </a:extLst>
          </p:cNvPr>
          <p:cNvSpPr>
            <a:spLocks noGrp="1"/>
          </p:cNvSpPr>
          <p:nvPr>
            <p:ph idx="1"/>
          </p:nvPr>
        </p:nvSpPr>
        <p:spPr>
          <a:xfrm>
            <a:off x="838200" y="1825625"/>
            <a:ext cx="10515600" cy="4667250"/>
          </a:xfrm>
        </p:spPr>
        <p:txBody>
          <a:bodyPr>
            <a:normAutofit/>
          </a:bodyPr>
          <a:lstStyle/>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Recall of events fade over time</a:t>
            </a:r>
          </a:p>
          <a:p>
            <a:pPr marL="742950" lvl="1" indent="-285750">
              <a:lnSpc>
                <a:spcPct val="100000"/>
              </a:lnSpc>
              <a:spcBef>
                <a:spcPts val="0"/>
              </a:spcBef>
              <a:buFont typeface="Courier New" panose="02070309020205020404" pitchFamily="49" charset="0"/>
              <a:buChar char="o"/>
              <a:defRPr/>
            </a:pPr>
            <a:r>
              <a:rPr lang="en-US" dirty="0">
                <a:solidFill>
                  <a:prstClr val="black"/>
                </a:solidFill>
                <a:latin typeface="Calibri" panose="020F0502020204030204" pitchFamily="34" charset="0"/>
                <a:cs typeface="Times New Roman" panose="02020603050405020304" pitchFamily="18" charset="0"/>
              </a:rPr>
              <a:t>But memories of hurt and hatred can be transgenerational</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Peace and development interventions are time-bound, </a:t>
            </a:r>
            <a:endParaRPr kumimoji="0" lang="x-none"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but the roots of issues and  factors that caused and sustained </a:t>
            </a:r>
            <a:r>
              <a:rPr lang="en-US"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poverty and conflict are timeless</a:t>
            </a: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endParaRPr kumimoji="0" lang="x-none"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Peace and development research and evaluation agendas are bounded by timeframes (delimited  coverage timeframes, defined timelines for the execution of the assignment) </a:t>
            </a:r>
            <a:endParaRPr kumimoji="0" lang="x-none"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but the memories and stories of those affected go deep and fa – unbounded by time. </a:t>
            </a:r>
            <a:endParaRPr kumimoji="0" lang="x-none"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endParaRPr lang="x-none" dirty="0"/>
          </a:p>
        </p:txBody>
      </p:sp>
    </p:spTree>
    <p:extLst>
      <p:ext uri="{BB962C8B-B14F-4D97-AF65-F5344CB8AC3E}">
        <p14:creationId xmlns:p14="http://schemas.microsoft.com/office/powerpoint/2010/main" val="2930355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BB5DA-7354-4CBE-A79A-11BAD6558BF5}"/>
              </a:ext>
            </a:extLst>
          </p:cNvPr>
          <p:cNvSpPr>
            <a:spLocks noGrp="1"/>
          </p:cNvSpPr>
          <p:nvPr>
            <p:ph type="title"/>
          </p:nvPr>
        </p:nvSpPr>
        <p:spPr>
          <a:xfrm>
            <a:off x="838200" y="365125"/>
            <a:ext cx="10515600" cy="742315"/>
          </a:xfrm>
        </p:spPr>
        <p:txBody>
          <a:bodyPr>
            <a:noAutofit/>
          </a:bodyPr>
          <a:lstStyle/>
          <a:p>
            <a:pPr marL="342900" lvl="0" indent="-342900" algn="ctr">
              <a:lnSpc>
                <a:spcPct val="107000"/>
              </a:lnSpc>
              <a:spcAft>
                <a:spcPts val="80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Peace and Development Research and Evaluation:</a:t>
            </a:r>
            <a:br>
              <a:rPr lang="en-US" sz="2800" b="1" dirty="0">
                <a:effectLst/>
                <a:latin typeface="Calibri" panose="020F0502020204030204" pitchFamily="34" charset="0"/>
                <a:ea typeface="Calibri" panose="020F0502020204030204" pitchFamily="34" charset="0"/>
                <a:cs typeface="Times New Roman" panose="02020603050405020304" pitchFamily="18" charset="0"/>
              </a:rPr>
            </a:br>
            <a:r>
              <a:rPr lang="en-US" sz="2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Purpose and Mandates</a:t>
            </a:r>
            <a:endParaRPr lang="x-none" sz="2800" dirty="0">
              <a:solidFill>
                <a:srgbClr val="00B050"/>
              </a:solidFill>
            </a:endParaRPr>
          </a:p>
        </p:txBody>
      </p:sp>
      <p:sp>
        <p:nvSpPr>
          <p:cNvPr id="3" name="Content Placeholder 2">
            <a:extLst>
              <a:ext uri="{FF2B5EF4-FFF2-40B4-BE49-F238E27FC236}">
                <a16:creationId xmlns:a16="http://schemas.microsoft.com/office/drawing/2014/main" id="{A66C7769-8EAC-46D4-A5DD-CEC037DE2CE4}"/>
              </a:ext>
            </a:extLst>
          </p:cNvPr>
          <p:cNvSpPr>
            <a:spLocks noGrp="1"/>
          </p:cNvSpPr>
          <p:nvPr>
            <p:ph idx="1"/>
          </p:nvPr>
        </p:nvSpPr>
        <p:spPr>
          <a:xfrm>
            <a:off x="260657" y="1363169"/>
            <a:ext cx="11521440" cy="5247838"/>
          </a:xfrm>
        </p:spPr>
        <p:txBody>
          <a:bodyPr>
            <a:normAutofit fontScale="92500"/>
          </a:bodyPr>
          <a:lstStyle/>
          <a:p>
            <a:r>
              <a:rPr lang="en-US" dirty="0"/>
              <a:t>Research and evaluations on </a:t>
            </a:r>
            <a:r>
              <a:rPr lang="en-US" dirty="0">
                <a:solidFill>
                  <a:schemeClr val="accent2">
                    <a:lumMod val="75000"/>
                  </a:schemeClr>
                </a:solidFill>
              </a:rPr>
              <a:t>development </a:t>
            </a:r>
            <a:r>
              <a:rPr lang="en-US" dirty="0"/>
              <a:t>and </a:t>
            </a:r>
            <a:r>
              <a:rPr lang="en-US" dirty="0">
                <a:solidFill>
                  <a:srgbClr val="00B0F0"/>
                </a:solidFill>
              </a:rPr>
              <a:t>peace </a:t>
            </a:r>
            <a:r>
              <a:rPr lang="en-US" dirty="0"/>
              <a:t>are based on </a:t>
            </a:r>
          </a:p>
          <a:p>
            <a:pPr lvl="1"/>
            <a:r>
              <a:rPr lang="en-US" sz="2600" dirty="0"/>
              <a:t>predetermined learning objectives rooted in </a:t>
            </a:r>
          </a:p>
          <a:p>
            <a:pPr lvl="2"/>
            <a:r>
              <a:rPr lang="en-US" sz="2800" dirty="0"/>
              <a:t>pre-defined hypotheses </a:t>
            </a:r>
          </a:p>
          <a:p>
            <a:pPr lvl="2"/>
            <a:r>
              <a:rPr lang="en-US" sz="2800" dirty="0"/>
              <a:t>theories of change</a:t>
            </a:r>
          </a:p>
          <a:p>
            <a:endParaRPr lang="en-US" dirty="0"/>
          </a:p>
          <a:p>
            <a:r>
              <a:rPr lang="en-US" dirty="0"/>
              <a:t>Research and Evaluation designs</a:t>
            </a:r>
          </a:p>
          <a:p>
            <a:pPr marL="742950" lvl="1" indent="-285750">
              <a:lnSpc>
                <a:spcPct val="107000"/>
              </a:lnSpc>
              <a:buFont typeface="Courier New" panose="02070309020205020404" pitchFamily="49" charset="0"/>
              <a:buChar char="o"/>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Mandate pre-definition of research and evaluation boundaries – i.e. what observable change the research and evaluations should validate or reject. </a:t>
            </a:r>
            <a:endParaRPr lang="x-none" sz="2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Follow prescriptive models or pathways to establishing </a:t>
            </a:r>
            <a:r>
              <a:rPr lang="en-US" sz="2800" dirty="0">
                <a:latin typeface="Calibri" panose="020F0502020204030204" pitchFamily="34" charset="0"/>
                <a:ea typeface="Times New Roman" panose="02020603050405020304" pitchFamily="18" charset="0"/>
                <a:cs typeface="Times New Roman" panose="02020603050405020304" pitchFamily="18" charset="0"/>
              </a:rPr>
              <a:t>how </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change happens</a:t>
            </a:r>
            <a:endParaRPr lang="x-none" sz="2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Presume linear pathways to change</a:t>
            </a:r>
            <a:endParaRPr lang="x-none" sz="2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Anticipate generalizable conclusions from collected data</a:t>
            </a:r>
            <a:endParaRPr lang="x-none"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x-none" dirty="0"/>
          </a:p>
        </p:txBody>
      </p:sp>
    </p:spTree>
    <p:extLst>
      <p:ext uri="{BB962C8B-B14F-4D97-AF65-F5344CB8AC3E}">
        <p14:creationId xmlns:p14="http://schemas.microsoft.com/office/powerpoint/2010/main" val="2715167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1D000FE-1618-48DD-8891-72C0C05585A3}"/>
              </a:ext>
            </a:extLst>
          </p:cNvPr>
          <p:cNvSpPr>
            <a:spLocks noGrp="1"/>
          </p:cNvSpPr>
          <p:nvPr>
            <p:ph type="title"/>
          </p:nvPr>
        </p:nvSpPr>
        <p:spPr>
          <a:xfrm>
            <a:off x="838200" y="1412488"/>
            <a:ext cx="2899189" cy="4363844"/>
          </a:xfrm>
        </p:spPr>
        <p:txBody>
          <a:bodyPr vert="horz" lIns="91440" tIns="45720" rIns="91440" bIns="45720" rtlCol="0" anchor="t">
            <a:normAutofit/>
          </a:bodyPr>
          <a:lstStyle/>
          <a:p>
            <a:r>
              <a:rPr kumimoji="0" lang="en-US" sz="4000" b="1" i="0" u="none" strike="noStrike" kern="1200" cap="none" spc="0" normalizeH="0" baseline="0" noProof="0" dirty="0">
                <a:ln>
                  <a:noFill/>
                </a:ln>
                <a:solidFill>
                  <a:srgbClr val="FFFFFF"/>
                </a:solidFill>
                <a:effectLst/>
                <a:uLnTx/>
                <a:uFillTx/>
                <a:latin typeface="+mj-lt"/>
                <a:ea typeface="+mj-ea"/>
                <a:cs typeface="+mj-cs"/>
              </a:rPr>
              <a:t>Peace and Development Research and Evaluation:</a:t>
            </a:r>
            <a:br>
              <a:rPr kumimoji="0" lang="en-US" sz="4000" b="1" i="0" u="none" strike="noStrike" kern="1200" cap="none" spc="0" normalizeH="0" baseline="0" noProof="0" dirty="0">
                <a:ln>
                  <a:noFill/>
                </a:ln>
                <a:solidFill>
                  <a:srgbClr val="FFFFFF"/>
                </a:solidFill>
                <a:effectLst/>
                <a:uLnTx/>
                <a:uFillTx/>
                <a:latin typeface="+mj-lt"/>
                <a:ea typeface="+mj-ea"/>
                <a:cs typeface="+mj-cs"/>
              </a:rPr>
            </a:br>
            <a:r>
              <a:rPr kumimoji="0" lang="en-US" sz="4000" b="1" i="0" u="none" strike="noStrike" kern="1200" cap="none" spc="0" normalizeH="0" baseline="0" noProof="0" dirty="0">
                <a:ln>
                  <a:noFill/>
                </a:ln>
                <a:solidFill>
                  <a:srgbClr val="FFFFFF"/>
                </a:solidFill>
                <a:effectLst/>
                <a:uLnTx/>
                <a:uFillTx/>
                <a:latin typeface="+mj-lt"/>
                <a:ea typeface="+mj-ea"/>
                <a:cs typeface="+mj-cs"/>
              </a:rPr>
              <a:t>The Challenge</a:t>
            </a:r>
            <a:endParaRPr lang="en-US" sz="4000" kern="1200" dirty="0">
              <a:solidFill>
                <a:srgbClr val="FFFFFF"/>
              </a:solidFill>
              <a:latin typeface="+mj-lt"/>
              <a:ea typeface="+mj-ea"/>
              <a:cs typeface="+mj-cs"/>
            </a:endParaRPr>
          </a:p>
        </p:txBody>
      </p:sp>
      <p:sp>
        <p:nvSpPr>
          <p:cNvPr id="3" name="Content Placeholder 2">
            <a:extLst>
              <a:ext uri="{FF2B5EF4-FFF2-40B4-BE49-F238E27FC236}">
                <a16:creationId xmlns:a16="http://schemas.microsoft.com/office/drawing/2014/main" id="{5BEF4AF8-1370-4FE8-9E65-A65573E2F2C4}"/>
              </a:ext>
            </a:extLst>
          </p:cNvPr>
          <p:cNvSpPr>
            <a:spLocks noGrp="1"/>
          </p:cNvSpPr>
          <p:nvPr>
            <p:ph idx="1"/>
          </p:nvPr>
        </p:nvSpPr>
        <p:spPr>
          <a:xfrm>
            <a:off x="4380856" y="374754"/>
            <a:ext cx="3427282" cy="6483246"/>
          </a:xfrm>
        </p:spPr>
        <p:txBody>
          <a:bodyPr vert="horz" lIns="91440" tIns="45720" rIns="91440" bIns="45720" rtlCol="0">
            <a:normAutofit/>
          </a:bodyPr>
          <a:lstStyle/>
          <a:p>
            <a:pPr marL="0" marR="0" lvl="0" algn="just" fontAlgn="auto">
              <a:spcBef>
                <a:spcPts val="0"/>
              </a:spcBef>
              <a:spcAft>
                <a:spcPts val="0"/>
              </a:spcAft>
              <a:buClrTx/>
              <a:buSzTx/>
              <a:tabLst/>
              <a:defRPr/>
            </a:pPr>
            <a:r>
              <a:rPr kumimoji="0" lang="en-US" b="0" i="0" u="none" strike="noStrike" cap="none" spc="0" normalizeH="0" baseline="0" noProof="0" dirty="0">
                <a:ln>
                  <a:noFill/>
                </a:ln>
                <a:effectLst/>
                <a:uLnTx/>
                <a:uFillTx/>
              </a:rPr>
              <a:t>Therefore, determination of </a:t>
            </a:r>
            <a:r>
              <a:rPr kumimoji="0" lang="en-US" b="0" i="0" u="none" strike="noStrike" cap="none" spc="0" normalizeH="0" baseline="0" noProof="0" dirty="0">
                <a:ln>
                  <a:noFill/>
                </a:ln>
                <a:solidFill>
                  <a:srgbClr val="00B050"/>
                </a:solidFill>
                <a:effectLst/>
                <a:uLnTx/>
                <a:uFillTx/>
              </a:rPr>
              <a:t>what issues </a:t>
            </a:r>
            <a:r>
              <a:rPr kumimoji="0" lang="en-US" b="0" i="0" u="none" strike="noStrike" cap="none" spc="0" normalizeH="0" baseline="0" noProof="0" dirty="0">
                <a:ln>
                  <a:noFill/>
                </a:ln>
                <a:effectLst/>
                <a:uLnTx/>
                <a:uFillTx/>
              </a:rPr>
              <a:t>to cover in a peace and development agenda, </a:t>
            </a:r>
            <a:r>
              <a:rPr kumimoji="0" lang="en-US" b="0" i="0" u="none" strike="noStrike" cap="none" spc="0" normalizeH="0" baseline="0" noProof="0" dirty="0">
                <a:ln>
                  <a:noFill/>
                </a:ln>
                <a:solidFill>
                  <a:srgbClr val="0066FF"/>
                </a:solidFill>
                <a:effectLst/>
                <a:uLnTx/>
                <a:uFillTx/>
              </a:rPr>
              <a:t>which people </a:t>
            </a:r>
            <a:r>
              <a:rPr lang="en-US" dirty="0"/>
              <a:t>are invited to </a:t>
            </a:r>
            <a:r>
              <a:rPr kumimoji="0" lang="en-US" b="0" i="0" u="none" strike="noStrike" cap="none" spc="0" normalizeH="0" baseline="0" noProof="0" dirty="0">
                <a:ln>
                  <a:noFill/>
                </a:ln>
                <a:effectLst/>
                <a:uLnTx/>
                <a:uFillTx/>
              </a:rPr>
              <a:t>tell their stories of pain and suffering, and </a:t>
            </a:r>
            <a:r>
              <a:rPr kumimoji="0" lang="en-US" b="0" i="0" u="none" strike="noStrike" cap="none" spc="0" normalizeH="0" baseline="0" noProof="0" dirty="0">
                <a:ln>
                  <a:noFill/>
                </a:ln>
                <a:solidFill>
                  <a:schemeClr val="accent2">
                    <a:lumMod val="75000"/>
                  </a:schemeClr>
                </a:solidFill>
                <a:effectLst/>
                <a:uLnTx/>
                <a:uFillTx/>
              </a:rPr>
              <a:t>what timelines </a:t>
            </a:r>
            <a:r>
              <a:rPr kumimoji="0" lang="en-US" b="0" i="0" u="none" strike="noStrike" cap="none" spc="0" normalizeH="0" baseline="0" noProof="0" dirty="0">
                <a:ln>
                  <a:noFill/>
                </a:ln>
                <a:effectLst/>
                <a:uLnTx/>
                <a:uFillTx/>
              </a:rPr>
              <a:t>should be included in peace and development research or evaluations can be contentious. </a:t>
            </a:r>
          </a:p>
          <a:p>
            <a:endParaRPr lang="en-US" sz="2000" dirty="0"/>
          </a:p>
        </p:txBody>
      </p:sp>
      <p:cxnSp>
        <p:nvCxnSpPr>
          <p:cNvPr id="13" name="Straight Connector 12">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B4FF4D9-4AF8-40FA-B3C2-78EAE5A03A83}"/>
              </a:ext>
            </a:extLst>
          </p:cNvPr>
          <p:cNvSpPr txBox="1"/>
          <p:nvPr/>
        </p:nvSpPr>
        <p:spPr>
          <a:xfrm>
            <a:off x="8451604" y="1412489"/>
            <a:ext cx="3197701" cy="436384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3600" dirty="0"/>
              <a:t>Inclusivity Challenges</a:t>
            </a:r>
          </a:p>
          <a:p>
            <a:pPr marL="571500" indent="-228600">
              <a:lnSpc>
                <a:spcPct val="90000"/>
              </a:lnSpc>
              <a:spcAft>
                <a:spcPts val="600"/>
              </a:spcAft>
              <a:buFont typeface="Arial" panose="020B0604020202020204" pitchFamily="34" charset="0"/>
              <a:buChar char="•"/>
            </a:pPr>
            <a:r>
              <a:rPr lang="en-US" sz="3600" dirty="0"/>
              <a:t>Issues</a:t>
            </a:r>
          </a:p>
          <a:p>
            <a:pPr marL="571500" indent="-228600">
              <a:lnSpc>
                <a:spcPct val="90000"/>
              </a:lnSpc>
              <a:spcAft>
                <a:spcPts val="600"/>
              </a:spcAft>
              <a:buFont typeface="Arial" panose="020B0604020202020204" pitchFamily="34" charset="0"/>
              <a:buChar char="•"/>
            </a:pPr>
            <a:r>
              <a:rPr lang="en-US" sz="3600" dirty="0"/>
              <a:t>Target Participants</a:t>
            </a:r>
          </a:p>
          <a:p>
            <a:pPr marL="571500" indent="-228600">
              <a:lnSpc>
                <a:spcPct val="90000"/>
              </a:lnSpc>
              <a:spcAft>
                <a:spcPts val="600"/>
              </a:spcAft>
              <a:buFont typeface="Arial" panose="020B0604020202020204" pitchFamily="34" charset="0"/>
              <a:buChar char="•"/>
            </a:pPr>
            <a:r>
              <a:rPr lang="en-US" sz="3600" dirty="0"/>
              <a:t>Periodization </a:t>
            </a:r>
          </a:p>
        </p:txBody>
      </p:sp>
    </p:spTree>
    <p:extLst>
      <p:ext uri="{BB962C8B-B14F-4D97-AF65-F5344CB8AC3E}">
        <p14:creationId xmlns:p14="http://schemas.microsoft.com/office/powerpoint/2010/main" val="2270645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B7B91C-D13D-4FC6-B063-DA1917CACF70}"/>
              </a:ext>
            </a:extLst>
          </p:cNvPr>
          <p:cNvSpPr>
            <a:spLocks noGrp="1"/>
          </p:cNvSpPr>
          <p:nvPr>
            <p:ph type="title"/>
          </p:nvPr>
        </p:nvSpPr>
        <p:spPr>
          <a:xfrm>
            <a:off x="838200" y="365125"/>
            <a:ext cx="10515600" cy="701675"/>
          </a:xfrm>
        </p:spPr>
        <p:txBody>
          <a:bodyPr>
            <a:normAutofit/>
          </a:bodyPr>
          <a:lstStyle/>
          <a:p>
            <a:pPr algn="ct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Hettne’s Challenge to Conventional Thinking</a:t>
            </a:r>
            <a:endParaRPr lang="x-none" sz="4000" dirty="0"/>
          </a:p>
        </p:txBody>
      </p:sp>
      <p:sp>
        <p:nvSpPr>
          <p:cNvPr id="5" name="Content Placeholder 4">
            <a:extLst>
              <a:ext uri="{FF2B5EF4-FFF2-40B4-BE49-F238E27FC236}">
                <a16:creationId xmlns:a16="http://schemas.microsoft.com/office/drawing/2014/main" id="{14AC5AF2-B439-46AF-9F6D-0DE5EAFD96EC}"/>
              </a:ext>
            </a:extLst>
          </p:cNvPr>
          <p:cNvSpPr>
            <a:spLocks noGrp="1"/>
          </p:cNvSpPr>
          <p:nvPr>
            <p:ph sz="half" idx="1"/>
          </p:nvPr>
        </p:nvSpPr>
        <p:spPr>
          <a:xfrm>
            <a:off x="365760" y="1381760"/>
            <a:ext cx="7142480" cy="4795203"/>
          </a:xfrm>
        </p:spPr>
        <p:txBody>
          <a:bodyPr>
            <a:normAutofit fontScale="85000" lnSpcReduction="20000"/>
          </a:bodyPr>
          <a:lstStyle/>
          <a:p>
            <a:r>
              <a:rPr lang="en-US" dirty="0"/>
              <a:t>Need to distinguish between “problem-oriented and solution-oriented research” (Hettne (1983) in dealing with the interlink between peace and development. </a:t>
            </a:r>
          </a:p>
          <a:p>
            <a:endParaRPr lang="en-US" sz="1300" dirty="0"/>
          </a:p>
          <a:p>
            <a:r>
              <a:rPr lang="en-US" dirty="0"/>
              <a:t>Causal models of analysis tend to</a:t>
            </a:r>
          </a:p>
          <a:p>
            <a:pPr lvl="1"/>
            <a:r>
              <a:rPr lang="en-US" dirty="0"/>
              <a:t>propose linear and prescriptive linkages between causes and effects</a:t>
            </a:r>
          </a:p>
          <a:p>
            <a:pPr lvl="1"/>
            <a:r>
              <a:rPr lang="en-US" dirty="0"/>
              <a:t>But a reversal of the causal links could reveal alternate perspectives of how peace and development might be achieved. </a:t>
            </a:r>
          </a:p>
          <a:p>
            <a:endParaRPr lang="en-US" sz="1200" dirty="0"/>
          </a:p>
          <a:p>
            <a:r>
              <a:rPr lang="en-US" dirty="0"/>
              <a:t>Qualifier of </a:t>
            </a:r>
            <a:r>
              <a:rPr lang="en-US" dirty="0">
                <a:solidFill>
                  <a:srgbClr val="00B0F0"/>
                </a:solidFill>
              </a:rPr>
              <a:t>“development of another kind” </a:t>
            </a:r>
            <a:r>
              <a:rPr lang="en-US" dirty="0"/>
              <a:t>raises the questions: </a:t>
            </a:r>
          </a:p>
          <a:p>
            <a:pPr lvl="1"/>
            <a:r>
              <a:rPr lang="en-US" dirty="0"/>
              <a:t>Is there an alternative view of development different from the orthodox one? </a:t>
            </a:r>
          </a:p>
          <a:p>
            <a:pPr lvl="1"/>
            <a:r>
              <a:rPr lang="en-US" dirty="0"/>
              <a:t>If yes, whose view is that and how does it differ from the orthodox view? </a:t>
            </a:r>
          </a:p>
          <a:p>
            <a:endParaRPr lang="x-none" dirty="0"/>
          </a:p>
        </p:txBody>
      </p:sp>
      <p:sp>
        <p:nvSpPr>
          <p:cNvPr id="8" name="Text Box 2">
            <a:extLst>
              <a:ext uri="{FF2B5EF4-FFF2-40B4-BE49-F238E27FC236}">
                <a16:creationId xmlns:a16="http://schemas.microsoft.com/office/drawing/2014/main" id="{E884EFC3-9B00-4BB2-8766-7EFA74BCF0F6}"/>
              </a:ext>
            </a:extLst>
          </p:cNvPr>
          <p:cNvSpPr txBox="1">
            <a:spLocks noGrp="1" noChangeArrowheads="1"/>
          </p:cNvSpPr>
          <p:nvPr>
            <p:ph sz="half" idx="2"/>
          </p:nvPr>
        </p:nvSpPr>
        <p:spPr bwMode="auto">
          <a:xfrm>
            <a:off x="8016240" y="1253331"/>
            <a:ext cx="3810000" cy="4795202"/>
          </a:xfrm>
          <a:prstGeom prst="rect">
            <a:avLst/>
          </a:prstGeom>
          <a:solidFill>
            <a:schemeClr val="accent4">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marL="0" indent="0" algn="ctr">
              <a:lnSpc>
                <a:spcPct val="107000"/>
              </a:lnSpc>
              <a:spcAft>
                <a:spcPts val="800"/>
              </a:spcAft>
              <a:buNone/>
            </a:pPr>
            <a:r>
              <a:rPr lang="en-US" sz="2400" b="1" spc="-25" dirty="0">
                <a:solidFill>
                  <a:srgbClr val="343332"/>
                </a:solidFill>
                <a:effectLst/>
                <a:latin typeface="Helvetica" panose="020B0604020202020204" pitchFamily="34" charset="0"/>
                <a:ea typeface="Calibri" panose="020F0502020204030204" pitchFamily="34" charset="0"/>
                <a:cs typeface="Times New Roman" panose="02020603050405020304" pitchFamily="18" charset="0"/>
              </a:rPr>
              <a:t>Hettne’s Query</a:t>
            </a:r>
            <a:endParaRPr lang="x-none"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spc="-25" dirty="0">
                <a:solidFill>
                  <a:srgbClr val="343332"/>
                </a:solidFill>
                <a:effectLst/>
                <a:latin typeface="Helvetica" panose="020B0604020202020204" pitchFamily="34" charset="0"/>
                <a:ea typeface="Calibri" panose="020F0502020204030204" pitchFamily="34" charset="0"/>
                <a:cs typeface="Times New Roman" panose="02020603050405020304" pitchFamily="18" charset="0"/>
              </a:rPr>
              <a:t>Should we “…conceive of disarmament as a condition for development, [or] argue that development — that is development of another kind — is a condition for disarmament” (</a:t>
            </a:r>
            <a:r>
              <a:rPr lang="en-US" sz="2400" dirty="0">
                <a:effectLst/>
                <a:latin typeface="Calibri" panose="020F0502020204030204" pitchFamily="34" charset="0"/>
                <a:ea typeface="Calibri" panose="020F0502020204030204" pitchFamily="34" charset="0"/>
                <a:cs typeface="Times New Roman" panose="02020603050405020304" pitchFamily="18" charset="0"/>
              </a:rPr>
              <a:t>Hettne, 1983, </a:t>
            </a:r>
            <a:r>
              <a:rPr lang="en-US" sz="2400" spc="-25" dirty="0">
                <a:solidFill>
                  <a:srgbClr val="343332"/>
                </a:solidFill>
                <a:effectLst/>
                <a:latin typeface="Helvetica" panose="020B0604020202020204" pitchFamily="34" charset="0"/>
                <a:ea typeface="Calibri" panose="020F0502020204030204" pitchFamily="34" charset="0"/>
                <a:cs typeface="Times New Roman" panose="02020603050405020304" pitchFamily="18" charset="0"/>
              </a:rPr>
              <a:t>p.1).</a:t>
            </a:r>
            <a:endParaRPr lang="x-none"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x-none"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2352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B278D-E7F8-461E-93F8-12DE81BA7645}"/>
              </a:ext>
            </a:extLst>
          </p:cNvPr>
          <p:cNvSpPr>
            <a:spLocks noGrp="1"/>
          </p:cNvSpPr>
          <p:nvPr>
            <p:ph type="title"/>
          </p:nvPr>
        </p:nvSpPr>
        <p:spPr>
          <a:xfrm>
            <a:off x="838200" y="365126"/>
            <a:ext cx="10515600" cy="769992"/>
          </a:xfrm>
        </p:spPr>
        <p:txBody>
          <a:bodyPr>
            <a:normAutofit fontScale="90000"/>
          </a:bodyPr>
          <a:lstStyle/>
          <a:p>
            <a:pPr marL="342900" lvl="0" indent="-342900">
              <a:lnSpc>
                <a:spcPct val="107000"/>
              </a:lnSpc>
              <a:spcAft>
                <a:spcPts val="800"/>
              </a:spcAft>
            </a:pPr>
            <a:r>
              <a:rPr lang="en-US" sz="4800" b="1" dirty="0">
                <a:effectLst/>
                <a:latin typeface="Calibri" panose="020F0502020204030204" pitchFamily="34" charset="0"/>
                <a:ea typeface="Calibri" panose="020F0502020204030204" pitchFamily="34" charset="0"/>
                <a:cs typeface="Times New Roman" panose="02020603050405020304" pitchFamily="18" charset="0"/>
              </a:rPr>
              <a:t>The Search for Common Grounds </a:t>
            </a:r>
            <a:endParaRPr lang="x-none" dirty="0"/>
          </a:p>
        </p:txBody>
      </p:sp>
      <p:sp>
        <p:nvSpPr>
          <p:cNvPr id="3" name="Content Placeholder 2">
            <a:extLst>
              <a:ext uri="{FF2B5EF4-FFF2-40B4-BE49-F238E27FC236}">
                <a16:creationId xmlns:a16="http://schemas.microsoft.com/office/drawing/2014/main" id="{A417D2D3-9A5A-4A2E-8892-DAD0617CB1E7}"/>
              </a:ext>
            </a:extLst>
          </p:cNvPr>
          <p:cNvSpPr>
            <a:spLocks noGrp="1"/>
          </p:cNvSpPr>
          <p:nvPr>
            <p:ph idx="1"/>
          </p:nvPr>
        </p:nvSpPr>
        <p:spPr>
          <a:xfrm>
            <a:off x="407276" y="1394701"/>
            <a:ext cx="6813331" cy="3366485"/>
          </a:xfrm>
        </p:spPr>
        <p:txBody>
          <a:bodyPr>
            <a:normAutofit/>
          </a:bodyPr>
          <a:lstStyle/>
          <a:p>
            <a:r>
              <a:rPr lang="en-US" b="1" dirty="0">
                <a:latin typeface="Times New Roman" panose="02020603050405020304" pitchFamily="18" charset="0"/>
                <a:ea typeface="Calibri" panose="020F0502020204030204" pitchFamily="34" charset="0"/>
                <a:cs typeface="Times New Roman" panose="02020603050405020304" pitchFamily="18" charset="0"/>
              </a:rPr>
              <a:t>My Development, Not Your Development; My Peace, Not your Peace</a:t>
            </a:r>
          </a:p>
          <a:p>
            <a:pPr marL="800100" lvl="1" indent="-342900">
              <a:lnSpc>
                <a:spcPct val="107000"/>
              </a:lnSpc>
              <a:spcAft>
                <a:spcPts val="800"/>
              </a:spcAft>
              <a:buFont typeface="Symbol" panose="05050102010706020507" pitchFamily="18" charset="2"/>
              <a:buChar char=""/>
            </a:pPr>
            <a:r>
              <a:rPr lang="en-US" b="1" dirty="0">
                <a:effectLst/>
                <a:latin typeface="Times New Roman" panose="02020603050405020304" pitchFamily="18" charset="0"/>
                <a:ea typeface="Calibri" panose="020F0502020204030204" pitchFamily="34" charset="0"/>
                <a:cs typeface="Times New Roman" panose="02020603050405020304" pitchFamily="18" charset="0"/>
              </a:rPr>
              <a:t>Measures of what constitutes development are contextual (culturally) and therefore experiential and subjective.</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nSpc>
                <a:spcPct val="107000"/>
              </a:lnSpc>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Similarly,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peace is experiential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therefore, relative in its manifestation and assessment.</a:t>
            </a:r>
            <a:endParaRPr lang="x-none"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Symbol" panose="05050102010706020507" pitchFamily="18" charset="2"/>
              <a:buChar char=""/>
            </a:pP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x-none" dirty="0"/>
          </a:p>
        </p:txBody>
      </p:sp>
      <p:sp>
        <p:nvSpPr>
          <p:cNvPr id="8" name="TextBox 7">
            <a:extLst>
              <a:ext uri="{FF2B5EF4-FFF2-40B4-BE49-F238E27FC236}">
                <a16:creationId xmlns:a16="http://schemas.microsoft.com/office/drawing/2014/main" id="{0DB468CC-F2F3-4766-B17B-DBDC04BA8993}"/>
              </a:ext>
            </a:extLst>
          </p:cNvPr>
          <p:cNvSpPr txBox="1"/>
          <p:nvPr/>
        </p:nvSpPr>
        <p:spPr>
          <a:xfrm>
            <a:off x="588579" y="4943987"/>
            <a:ext cx="2238704" cy="1219200"/>
          </a:xfrm>
          <a:prstGeom prst="rect">
            <a:avLst/>
          </a:prstGeom>
          <a:solidFill>
            <a:schemeClr val="accent2">
              <a:lumMod val="40000"/>
              <a:lumOff val="60000"/>
            </a:schemeClr>
          </a:solidFill>
        </p:spPr>
        <p:txBody>
          <a:bodyPr wrap="square" rtlCol="0">
            <a:spAutoFit/>
          </a:bodyPr>
          <a:lstStyle/>
          <a:p>
            <a:r>
              <a:rPr lang="en-US" dirty="0">
                <a:effectLst/>
                <a:latin typeface="Times New Roman" panose="02020603050405020304" pitchFamily="18" charset="0"/>
                <a:ea typeface="Calibri" panose="020F0502020204030204" pitchFamily="34" charset="0"/>
                <a:cs typeface="Times New Roman" panose="02020603050405020304" pitchFamily="18" charset="0"/>
              </a:rPr>
              <a:t>What I prize as development may appear abject poverty to you.</a:t>
            </a:r>
            <a:endParaRPr lang="x-none" dirty="0"/>
          </a:p>
        </p:txBody>
      </p:sp>
      <p:sp>
        <p:nvSpPr>
          <p:cNvPr id="9" name="TextBox 8">
            <a:extLst>
              <a:ext uri="{FF2B5EF4-FFF2-40B4-BE49-F238E27FC236}">
                <a16:creationId xmlns:a16="http://schemas.microsoft.com/office/drawing/2014/main" id="{7AB96E37-BA5B-46F6-A63A-F5A32015ACC3}"/>
              </a:ext>
            </a:extLst>
          </p:cNvPr>
          <p:cNvSpPr txBox="1"/>
          <p:nvPr/>
        </p:nvSpPr>
        <p:spPr>
          <a:xfrm>
            <a:off x="4466897" y="4983250"/>
            <a:ext cx="2490952" cy="1200329"/>
          </a:xfrm>
          <a:prstGeom prst="rect">
            <a:avLst/>
          </a:prstGeom>
          <a:solidFill>
            <a:schemeClr val="accent5">
              <a:lumMod val="20000"/>
              <a:lumOff val="80000"/>
            </a:schemeClr>
          </a:solidFill>
        </p:spPr>
        <p:txBody>
          <a:bodyPr wrap="square" rtlCol="0">
            <a:spAutoFit/>
          </a:bodyPr>
          <a:lstStyle/>
          <a:p>
            <a:r>
              <a:rPr lang="en-US" dirty="0">
                <a:effectLst/>
                <a:latin typeface="Times New Roman" panose="02020603050405020304" pitchFamily="18" charset="0"/>
                <a:ea typeface="Calibri" panose="020F0502020204030204" pitchFamily="34" charset="0"/>
                <a:cs typeface="Times New Roman" panose="02020603050405020304" pitchFamily="18" charset="0"/>
              </a:rPr>
              <a:t>What counts for peace for one does not necessarily equate to peace for another</a:t>
            </a:r>
            <a:endParaRPr lang="x-none"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AF6F6AF4-5E01-4D2E-B432-2C165813C858}"/>
              </a:ext>
            </a:extLst>
          </p:cNvPr>
          <p:cNvPicPr>
            <a:picLocks noChangeAspect="1"/>
          </p:cNvPicPr>
          <p:nvPr/>
        </p:nvPicPr>
        <p:blipFill>
          <a:blip r:embed="rId2"/>
          <a:stretch>
            <a:fillRect/>
          </a:stretch>
        </p:blipFill>
        <p:spPr>
          <a:xfrm>
            <a:off x="7351788" y="1135118"/>
            <a:ext cx="4572396" cy="5357756"/>
          </a:xfrm>
          <a:prstGeom prst="rect">
            <a:avLst/>
          </a:prstGeom>
        </p:spPr>
      </p:pic>
    </p:spTree>
    <p:extLst>
      <p:ext uri="{BB962C8B-B14F-4D97-AF65-F5344CB8AC3E}">
        <p14:creationId xmlns:p14="http://schemas.microsoft.com/office/powerpoint/2010/main" val="2968727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96A64-E591-41ED-9B09-D87882D96562}"/>
              </a:ext>
            </a:extLst>
          </p:cNvPr>
          <p:cNvSpPr>
            <a:spLocks noGrp="1"/>
          </p:cNvSpPr>
          <p:nvPr>
            <p:ph type="title"/>
          </p:nvPr>
        </p:nvSpPr>
        <p:spPr>
          <a:xfrm>
            <a:off x="838200" y="365125"/>
            <a:ext cx="10515600" cy="1085303"/>
          </a:xfrm>
        </p:spPr>
        <p:txBody>
          <a:bodyPr>
            <a:normAutofit/>
          </a:bodyPr>
          <a:lstStyle/>
          <a:p>
            <a:pPr algn="ctr"/>
            <a:r>
              <a:rPr lang="en-US" dirty="0">
                <a:latin typeface="Times New Roman" panose="02020603050405020304" pitchFamily="18" charset="0"/>
                <a:ea typeface="Calibri" panose="020F0502020204030204" pitchFamily="34" charset="0"/>
                <a:cs typeface="Times New Roman" panose="02020603050405020304" pitchFamily="18" charset="0"/>
              </a:rPr>
              <a:t>Perceptions of conflicts differ</a:t>
            </a:r>
            <a:endParaRPr lang="x-none" dirty="0"/>
          </a:p>
        </p:txBody>
      </p:sp>
      <p:sp>
        <p:nvSpPr>
          <p:cNvPr id="3" name="Content Placeholder 2">
            <a:extLst>
              <a:ext uri="{FF2B5EF4-FFF2-40B4-BE49-F238E27FC236}">
                <a16:creationId xmlns:a16="http://schemas.microsoft.com/office/drawing/2014/main" id="{3C6DFD10-0B39-4C61-B68A-EDD8561E83F2}"/>
              </a:ext>
            </a:extLst>
          </p:cNvPr>
          <p:cNvSpPr>
            <a:spLocks noGrp="1"/>
          </p:cNvSpPr>
          <p:nvPr>
            <p:ph idx="1"/>
          </p:nvPr>
        </p:nvSpPr>
        <p:spPr>
          <a:xfrm>
            <a:off x="838200" y="1450428"/>
            <a:ext cx="10515600" cy="4726535"/>
          </a:xfrm>
        </p:spPr>
        <p:txBody>
          <a:bodyPr>
            <a:normAutofit/>
          </a:bodyPr>
          <a:lstStyle/>
          <a:p>
            <a:pPr marL="742950" lvl="1" indent="-285750">
              <a:lnSpc>
                <a:spcPct val="107000"/>
              </a:lnSpc>
              <a:buFont typeface="Courier New" panose="02070309020205020404" pitchFamily="49" charset="0"/>
              <a:buChar char="o"/>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Conflicts are not necessarily dualistic - the dualistic perception of conflict does not hold true for everyone. </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We; not I,  not you, not them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worldview on conflicts means</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buFont typeface="Wingdings" panose="05000000000000000000" pitchFamily="2" charset="2"/>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people may not see conflicts as a “we versus them” dynamic </a:t>
            </a:r>
            <a:endParaRPr lang="x-none"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buFont typeface="Wingdings" panose="05000000000000000000" pitchFamily="2" charset="2"/>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collectivization of responsibility for conflict and peace valued over individualization </a:t>
            </a:r>
            <a:endParaRPr lang="x-none"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buFont typeface="Wingdings" panose="05000000000000000000" pitchFamily="2" charset="2"/>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 “other” may be undefinable - (Cite “We don’t know who killed us” )</a:t>
            </a:r>
            <a:endParaRPr lang="x-none"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perceptions of conflicts affects the evolution and dynamics of conflicts in non-linear and timeless ways.</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buFont typeface="Wingdings" panose="05000000000000000000" pitchFamily="2" charset="2"/>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 guns may be silent, but the memories run deep into history and project long into the future </a:t>
            </a:r>
            <a:endParaRPr lang="x-none" dirty="0">
              <a:effectLst/>
              <a:latin typeface="Calibri" panose="020F0502020204030204" pitchFamily="34" charset="0"/>
              <a:ea typeface="Calibri" panose="020F0502020204030204" pitchFamily="34" charset="0"/>
              <a:cs typeface="Times New Roman" panose="02020603050405020304" pitchFamily="18" charset="0"/>
            </a:endParaRPr>
          </a:p>
          <a:p>
            <a:pPr marL="1600200" lvl="3" indent="-228600">
              <a:lnSpc>
                <a:spcPct val="107000"/>
              </a:lnSpc>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affecting the dead, the living, and the unborn.</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p>
            <a:pPr marL="1600200" lvl="3" indent="-228600">
              <a:lnSpc>
                <a:spcPct val="107000"/>
              </a:lnSpc>
              <a:spcAft>
                <a:spcPts val="80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Giving life and meaning to new signs, symbols, and narratives of the moment</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x-none" dirty="0"/>
          </a:p>
        </p:txBody>
      </p:sp>
    </p:spTree>
    <p:extLst>
      <p:ext uri="{BB962C8B-B14F-4D97-AF65-F5344CB8AC3E}">
        <p14:creationId xmlns:p14="http://schemas.microsoft.com/office/powerpoint/2010/main" val="1338176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B0778-CA30-4923-B798-82EBFD86141F}"/>
              </a:ext>
            </a:extLst>
          </p:cNvPr>
          <p:cNvSpPr>
            <a:spLocks noGrp="1"/>
          </p:cNvSpPr>
          <p:nvPr>
            <p:ph type="title"/>
          </p:nvPr>
        </p:nvSpPr>
        <p:spPr/>
        <p:txBody>
          <a:bodyPr/>
          <a:lstStyle/>
          <a:p>
            <a:pPr algn="ctr"/>
            <a:r>
              <a:rPr lang="en-US" b="1" i="1" dirty="0">
                <a:latin typeface="Times New Roman" panose="02020603050405020304" pitchFamily="18" charset="0"/>
                <a:ea typeface="Calibri" panose="020F0502020204030204" pitchFamily="34" charset="0"/>
                <a:cs typeface="Times New Roman" panose="02020603050405020304" pitchFamily="18" charset="0"/>
              </a:rPr>
              <a:t>The Longer Now</a:t>
            </a:r>
            <a:endParaRPr lang="x-none" dirty="0"/>
          </a:p>
        </p:txBody>
      </p:sp>
      <p:sp>
        <p:nvSpPr>
          <p:cNvPr id="3" name="Content Placeholder 2">
            <a:extLst>
              <a:ext uri="{FF2B5EF4-FFF2-40B4-BE49-F238E27FC236}">
                <a16:creationId xmlns:a16="http://schemas.microsoft.com/office/drawing/2014/main" id="{1AC76ABB-556C-4210-BA85-839252EC8C1E}"/>
              </a:ext>
            </a:extLst>
          </p:cNvPr>
          <p:cNvSpPr>
            <a:spLocks noGrp="1"/>
          </p:cNvSpPr>
          <p:nvPr>
            <p:ph idx="1"/>
          </p:nvPr>
        </p:nvSpPr>
        <p:spPr>
          <a:xfrm>
            <a:off x="838200" y="1825625"/>
            <a:ext cx="10515600" cy="4667250"/>
          </a:xfrm>
        </p:spPr>
        <p:txBody>
          <a:bodyPr/>
          <a:lstStyle/>
          <a:p>
            <a:pPr marL="342900" lvl="0" indent="-342900">
              <a:lnSpc>
                <a:spcPct val="107000"/>
              </a:lnSpc>
              <a:buFont typeface="Symbol" panose="05050102010706020507" pitchFamily="18" charset="2"/>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Conflicts seldom have single causes and their raison d’être seldom born of the present: </a:t>
            </a:r>
            <a:endParaRPr lang="x-none"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causes are often convoluted and historically deep rooted. </a:t>
            </a:r>
            <a:endParaRPr lang="x-none" sz="2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Therefore, resolutions cannot be from acts of the moments; they reside in and emanate from the hearts and memories of people. </a:t>
            </a:r>
            <a:endParaRPr lang="x-none" sz="2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 processes and paces of reflection, healing, forgiveness, and reconciliation are individualized, not collectivized and timed.</a:t>
            </a:r>
            <a:endParaRPr lang="x-none"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x-none" dirty="0"/>
          </a:p>
        </p:txBody>
      </p:sp>
    </p:spTree>
    <p:extLst>
      <p:ext uri="{BB962C8B-B14F-4D97-AF65-F5344CB8AC3E}">
        <p14:creationId xmlns:p14="http://schemas.microsoft.com/office/powerpoint/2010/main" val="10515032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507</TotalTime>
  <Words>2127</Words>
  <Application>Microsoft Macintosh PowerPoint</Application>
  <PresentationFormat>Grand écran</PresentationFormat>
  <Paragraphs>179</Paragraphs>
  <Slides>23</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23</vt:i4>
      </vt:variant>
    </vt:vector>
  </HeadingPairs>
  <TitlesOfParts>
    <vt:vector size="33" baseType="lpstr">
      <vt:lpstr>Arial</vt:lpstr>
      <vt:lpstr>Calibri</vt:lpstr>
      <vt:lpstr>Calibri Light</vt:lpstr>
      <vt:lpstr>Courier New</vt:lpstr>
      <vt:lpstr>Helvetica</vt:lpstr>
      <vt:lpstr>Helvetica Neue</vt:lpstr>
      <vt:lpstr>Symbol</vt:lpstr>
      <vt:lpstr>Times New Roman</vt:lpstr>
      <vt:lpstr>Wingdings</vt:lpstr>
      <vt:lpstr>Office Theme</vt:lpstr>
      <vt:lpstr>Webinar Presentation on Peace Studies for Sustainable Development in Africa 22nd December, 2021 </vt:lpstr>
      <vt:lpstr>Boundaries of Peace and Development Research and Evaluation:  Contentions</vt:lpstr>
      <vt:lpstr>Contentions Cont’d</vt:lpstr>
      <vt:lpstr>Peace and Development Research and Evaluation: Purpose and Mandates</vt:lpstr>
      <vt:lpstr>Peace and Development Research and Evaluation: The Challenge</vt:lpstr>
      <vt:lpstr>Hettne’s Challenge to Conventional Thinking</vt:lpstr>
      <vt:lpstr>The Search for Common Grounds </vt:lpstr>
      <vt:lpstr>Perceptions of conflicts differ</vt:lpstr>
      <vt:lpstr>The Longer Now</vt:lpstr>
      <vt:lpstr>Conceptual Implications For Research And Evaluation Design</vt:lpstr>
      <vt:lpstr>Implications on Research and Evaluation Design</vt:lpstr>
      <vt:lpstr>The Siamese twins of Peace and development </vt:lpstr>
      <vt:lpstr>Meaning making</vt:lpstr>
      <vt:lpstr>Challenges of Peace and Development Research &amp; Evaluation Design</vt:lpstr>
      <vt:lpstr>Methodological Challenges: Representation</vt:lpstr>
      <vt:lpstr>Finding the findings:  The Planned vs. Unplanned; the Intended vs. Unintended </vt:lpstr>
      <vt:lpstr>The Planned vs. Unplanned; the Intended vs. Unintended</vt:lpstr>
      <vt:lpstr>Reporting as Bridging Opportunities </vt:lpstr>
      <vt:lpstr>Reporting as Narrative Construction</vt:lpstr>
      <vt:lpstr>Reporting is Representation</vt:lpstr>
      <vt:lpstr>Reporting as Messengering</vt:lpstr>
      <vt:lpstr>Présentation PowerPoint</vt:lpstr>
      <vt:lpstr>References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Presentation on Peace Studies for Sustainable Development in Africa 22nd December, 2021</dc:title>
  <dc:creator>Hippolyt Pul</dc:creator>
  <cp:lastModifiedBy>Microsoft Office User</cp:lastModifiedBy>
  <cp:revision>13</cp:revision>
  <dcterms:created xsi:type="dcterms:W3CDTF">2021-12-21T08:38:07Z</dcterms:created>
  <dcterms:modified xsi:type="dcterms:W3CDTF">2022-01-11T14:43:48Z</dcterms:modified>
</cp:coreProperties>
</file>